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604823-386B-4853-AC7D-A2CFFC2665E4}" v="33" dt="2024-10-03T08:15:18.7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54" autoAdjust="0"/>
    <p:restoredTop sz="94660"/>
  </p:normalViewPr>
  <p:slideViewPr>
    <p:cSldViewPr snapToGrid="0">
      <p:cViewPr>
        <p:scale>
          <a:sx n="76" d="100"/>
          <a:sy n="76" d="100"/>
        </p:scale>
        <p:origin x="1071" y="1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B605E-2550-4EE4-BD1B-3A54D57EB4E2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F4A06-17E8-4168-B63B-4BC8C9D8BE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574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F4A06-17E8-4168-B63B-4BC8C9D8BEF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550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F4A06-17E8-4168-B63B-4BC8C9D8BEF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476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36010-9423-B68A-23E0-3DFEAC3C1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AF96C2-B3AD-1659-D7B5-75F91C6706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9FB24-C933-FE04-0DB8-E0B87CDD5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EB64A-BDA0-490B-9314-71ED637AE02F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3B51A-CC59-28A1-792E-A42CD253C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74775-AFFC-DF7D-B39D-2D5FF9D42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1D46-11AE-44EF-97CD-1ED3F0535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087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E2C81-9A2A-8F84-F62E-080DA0AE5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C90881-0ABD-1486-00FC-E7C86E2D9B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34231-FA77-2A61-D4C8-26301EFB8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EB64A-BDA0-490B-9314-71ED637AE02F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87C78-F0A6-425A-6D9F-A695731CB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AEF3D-1470-27B4-0874-0E7063087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1D46-11AE-44EF-97CD-1ED3F0535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36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18D6F7-662A-AA7F-5F62-1C07F482BA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61DF7C-CD65-FD89-C884-9E8E5312C8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A244E-0E4D-A55D-BFF1-184E3E1D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EB64A-BDA0-490B-9314-71ED637AE02F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74A41-71FC-9ADB-8967-B93242835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C1333-329E-DD80-7E69-29DEF50E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1D46-11AE-44EF-97CD-1ED3F0535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399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415D2-FFB0-388C-F4E3-4078A257E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4C16D-7B84-607A-BA44-13B61079E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54AB0-4BA6-B528-B2D2-FD737BF83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EB64A-BDA0-490B-9314-71ED637AE02F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C3D5B-F3C6-1630-F589-7FF2FE52F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92829-A2C0-4FC3-651A-DFA66853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1D46-11AE-44EF-97CD-1ED3F0535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287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23AF6-C39B-280D-5FD5-D1ACA9018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0CF68-8408-8C53-A18C-28807C6D5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88222-B65E-E92F-2B9A-4ED648534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EB64A-BDA0-490B-9314-71ED637AE02F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A11D6-74E4-8E93-8294-3A5DA5422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15406-1657-2631-79EE-2168F0603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1D46-11AE-44EF-97CD-1ED3F0535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68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F57C5-1007-CEB1-73DC-946CA25B5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864DE-02F9-3429-692F-803B8F79E1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0EE32-68FE-E8B4-5BCD-3C05DE8D5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D5B415-C0F4-07D7-832A-C89C1E853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EB64A-BDA0-490B-9314-71ED637AE02F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2C6F03-2D53-C2DE-B5BE-2703ABD55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8133FD-AE64-FCC4-8260-F85046FE3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1D46-11AE-44EF-97CD-1ED3F0535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089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86377-AEDA-F3E1-705D-810337CA7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F0BAB-20F9-FEE0-2C58-B00D9D030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10DAA8-6F94-670D-7340-9F528E9C2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295798-BD53-7CBF-B1B1-090FF17252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3900AE-5485-C773-07D9-9973A101D4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5500A1-3AE5-2D71-E818-6AF55B1BC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EB64A-BDA0-490B-9314-71ED637AE02F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2B2D35-3574-DDDD-982C-96A316F36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9B36F5-CDF7-3E47-CA49-67FB74B26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1D46-11AE-44EF-97CD-1ED3F0535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09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9BACB-AAAC-F543-D0A9-4297236A2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773B87-1579-8FCE-EB26-2FE1919CE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EB64A-BDA0-490B-9314-71ED637AE02F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D3594D-8276-84A9-22EF-D6EF53D47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E43CCE-F716-6BCD-531E-6BA3F6EE1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1D46-11AE-44EF-97CD-1ED3F0535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91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A7468E-1DB7-9324-27D1-1778FF99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EB64A-BDA0-490B-9314-71ED637AE02F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69AB79-545E-6D19-B582-0AE2F0DD5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5925D-2D19-5567-71FD-8E1BB8384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1D46-11AE-44EF-97CD-1ED3F0535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416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D3822-400C-120E-DFF7-1179055FC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633D2-C9A3-83E3-4818-CDEE34E86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D3E350-A40C-EA73-52E2-066A47D1F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CC8FEF-7585-F945-6B8E-1B11098EB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EB64A-BDA0-490B-9314-71ED637AE02F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894CDE-2497-F3D6-9C06-4F6F101F9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66D375-E0E7-83BF-5DC5-CDE913378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1D46-11AE-44EF-97CD-1ED3F0535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76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1611A-FCD2-0415-1FF1-517FA8C6D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105D79-AEB1-1F59-D3F4-E0D954F153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55DB9A-D7F1-45F3-EC05-49003CEB1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4DA7C6-BB37-6D16-F4A6-60697AA62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EB64A-BDA0-490B-9314-71ED637AE02F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8429D-28BE-4C69-F7D2-01BB19CD9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BD520F-2BEF-D53A-BA4F-6922A746B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1D46-11AE-44EF-97CD-1ED3F0535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5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6E192C-D2AD-1464-37CC-634EB810A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2F371-BEB5-CF3D-42CE-F82F5906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A4856-675C-6D23-44AC-8006D94487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FEB64A-BDA0-490B-9314-71ED637AE02F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F2DE0-112A-B77D-6AD4-797CA25D82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1BBD7-0AA2-1CD4-26A4-79AAFC5EAA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7E1D46-11AE-44EF-97CD-1ED3F0535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30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a.sco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a.sco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3.png"/><Relationship Id="rId7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5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911E483-764E-9EDE-942C-18268AA7F554}"/>
              </a:ext>
            </a:extLst>
          </p:cNvPr>
          <p:cNvSpPr txBox="1"/>
          <p:nvPr/>
        </p:nvSpPr>
        <p:spPr>
          <a:xfrm>
            <a:off x="9333737" y="5827728"/>
            <a:ext cx="2506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Friday’s question </a:t>
            </a:r>
            <a:r>
              <a:rPr lang="en-US" sz="1600" dirty="0"/>
              <a:t>- Supermarket or convenience store?  </a:t>
            </a:r>
            <a:endParaRPr lang="en-GB" sz="1600" dirty="0"/>
          </a:p>
        </p:txBody>
      </p:sp>
      <p:pic>
        <p:nvPicPr>
          <p:cNvPr id="12" name="Picture 11" descr="A logo with blue and green letters&#10;&#10;Description automatically generated">
            <a:extLst>
              <a:ext uri="{FF2B5EF4-FFF2-40B4-BE49-F238E27FC236}">
                <a16:creationId xmlns:a16="http://schemas.microsoft.com/office/drawing/2014/main" id="{D8C90D59-718B-EC15-437F-51A06A6F50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6657" y="129628"/>
            <a:ext cx="1997351" cy="7216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F09F190-D636-D6BE-56FC-30FE856DFF82}"/>
              </a:ext>
            </a:extLst>
          </p:cNvPr>
          <p:cNvSpPr txBox="1"/>
          <p:nvPr/>
        </p:nvSpPr>
        <p:spPr>
          <a:xfrm>
            <a:off x="9333737" y="906903"/>
            <a:ext cx="23646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Become  member: </a:t>
            </a:r>
            <a:r>
              <a:rPr lang="en-GB" sz="1200" dirty="0">
                <a:hlinkClick r:id="rId3"/>
              </a:rPr>
              <a:t>www.sra.scot</a:t>
            </a:r>
            <a:r>
              <a:rPr lang="en-GB" sz="1200" dirty="0"/>
              <a:t> </a:t>
            </a:r>
            <a:endParaRPr lang="en-GB" dirty="0"/>
          </a:p>
        </p:txBody>
      </p:sp>
      <p:pic>
        <p:nvPicPr>
          <p:cNvPr id="17" name="Picture 16" descr="A building with a sign on the front&#10;&#10;Description automatically generated">
            <a:extLst>
              <a:ext uri="{FF2B5EF4-FFF2-40B4-BE49-F238E27FC236}">
                <a16:creationId xmlns:a16="http://schemas.microsoft.com/office/drawing/2014/main" id="{FAD0EEB9-3132-97CC-429C-75846BBD53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9628"/>
            <a:ext cx="8967747" cy="672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94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blue and green letters&#10;&#10;Description automatically generated">
            <a:extLst>
              <a:ext uri="{FF2B5EF4-FFF2-40B4-BE49-F238E27FC236}">
                <a16:creationId xmlns:a16="http://schemas.microsoft.com/office/drawing/2014/main" id="{43ABD0F6-582E-7C90-7377-E1E0E4EC4C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6657" y="129628"/>
            <a:ext cx="1997351" cy="7216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64C9BD-9D71-E326-CE77-90EEE44AF5FF}"/>
              </a:ext>
            </a:extLst>
          </p:cNvPr>
          <p:cNvSpPr txBox="1"/>
          <p:nvPr/>
        </p:nvSpPr>
        <p:spPr>
          <a:xfrm>
            <a:off x="9333737" y="906903"/>
            <a:ext cx="23646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Become  member: </a:t>
            </a:r>
            <a:r>
              <a:rPr lang="en-GB" sz="1200" dirty="0">
                <a:hlinkClick r:id="rId3"/>
              </a:rPr>
              <a:t>www.sra.scot</a:t>
            </a:r>
            <a:r>
              <a:rPr lang="en-GB" sz="1200" dirty="0"/>
              <a:t> 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A0BD4F-6823-692A-F063-06A9E9D0E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982" y="1455989"/>
            <a:ext cx="10570036" cy="513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63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7D12A83-D170-2EFA-9393-86463908A2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6936" y="4405036"/>
            <a:ext cx="3072190" cy="192982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59B106C-8EC4-B96B-7D37-22F401180475}"/>
              </a:ext>
            </a:extLst>
          </p:cNvPr>
          <p:cNvSpPr/>
          <p:nvPr/>
        </p:nvSpPr>
        <p:spPr>
          <a:xfrm>
            <a:off x="8969562" y="4331390"/>
            <a:ext cx="3095387" cy="2018214"/>
          </a:xfrm>
          <a:prstGeom prst="roundRect">
            <a:avLst/>
          </a:prstGeom>
          <a:noFill/>
          <a:ln w="2063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27F4BD-B880-A2B9-559E-56D2B7DA6B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8509" y="1405684"/>
            <a:ext cx="2818161" cy="268682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D6ABC31-DA0C-64A7-9CEF-97ABB18B1DE7}"/>
              </a:ext>
            </a:extLst>
          </p:cNvPr>
          <p:cNvSpPr/>
          <p:nvPr/>
        </p:nvSpPr>
        <p:spPr>
          <a:xfrm rot="5400000">
            <a:off x="9139059" y="1176795"/>
            <a:ext cx="2772732" cy="3058686"/>
          </a:xfrm>
          <a:prstGeom prst="roundRect">
            <a:avLst/>
          </a:prstGeom>
          <a:noFill/>
          <a:ln w="2063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1632750A-CEFE-7E9F-7143-64BA41711714}"/>
              </a:ext>
            </a:extLst>
          </p:cNvPr>
          <p:cNvSpPr/>
          <p:nvPr/>
        </p:nvSpPr>
        <p:spPr>
          <a:xfrm>
            <a:off x="5942017" y="4594123"/>
            <a:ext cx="2726236" cy="1869835"/>
          </a:xfrm>
          <a:custGeom>
            <a:avLst/>
            <a:gdLst/>
            <a:ahLst/>
            <a:cxnLst/>
            <a:rect l="l" t="t" r="r" b="b"/>
            <a:pathLst>
              <a:path w="5351597" h="3898514">
                <a:moveTo>
                  <a:pt x="0" y="0"/>
                </a:moveTo>
                <a:lnTo>
                  <a:pt x="5351596" y="0"/>
                </a:lnTo>
                <a:lnTo>
                  <a:pt x="5351596" y="3898514"/>
                </a:lnTo>
                <a:lnTo>
                  <a:pt x="0" y="389851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cap="rnd">
            <a:noFill/>
            <a:prstDash val="solid"/>
            <a:round/>
          </a:ln>
        </p:spPr>
        <p:txBody>
          <a:bodyPr/>
          <a:lstStyle/>
          <a:p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848932D-A20C-2704-3B3F-58D232142305}"/>
              </a:ext>
            </a:extLst>
          </p:cNvPr>
          <p:cNvSpPr/>
          <p:nvPr/>
        </p:nvSpPr>
        <p:spPr>
          <a:xfrm rot="5400000">
            <a:off x="6311077" y="4103028"/>
            <a:ext cx="2002495" cy="2861597"/>
          </a:xfrm>
          <a:prstGeom prst="roundRect">
            <a:avLst/>
          </a:prstGeom>
          <a:noFill/>
          <a:ln w="2063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 descr="A row of houses with red roof&#10;&#10;Description automatically generated">
            <a:extLst>
              <a:ext uri="{FF2B5EF4-FFF2-40B4-BE49-F238E27FC236}">
                <a16:creationId xmlns:a16="http://schemas.microsoft.com/office/drawing/2014/main" id="{38FC5F8B-F555-7350-A35F-AB4BF44638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7833" y="2445577"/>
            <a:ext cx="3139353" cy="1759346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830C6BF-7DF3-45B3-0345-0686DD1BCFD3}"/>
              </a:ext>
            </a:extLst>
          </p:cNvPr>
          <p:cNvSpPr/>
          <p:nvPr/>
        </p:nvSpPr>
        <p:spPr>
          <a:xfrm rot="5400000">
            <a:off x="6244519" y="1708271"/>
            <a:ext cx="1714926" cy="3248298"/>
          </a:xfrm>
          <a:prstGeom prst="roundRect">
            <a:avLst/>
          </a:prstGeom>
          <a:noFill/>
          <a:ln w="2063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A group of kids playing in a room&#10;&#10;Description automatically generated">
            <a:extLst>
              <a:ext uri="{FF2B5EF4-FFF2-40B4-BE49-F238E27FC236}">
                <a16:creationId xmlns:a16="http://schemas.microsoft.com/office/drawing/2014/main" id="{683F15D5-6243-A8B6-CFB4-6575F0A8AB5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2816" y="455513"/>
            <a:ext cx="3911816" cy="1760317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6C05F37-04C8-3200-8B7E-50444C1F3FBF}"/>
              </a:ext>
            </a:extLst>
          </p:cNvPr>
          <p:cNvSpPr/>
          <p:nvPr/>
        </p:nvSpPr>
        <p:spPr>
          <a:xfrm rot="5400000">
            <a:off x="5038187" y="-611313"/>
            <a:ext cx="1821073" cy="3911815"/>
          </a:xfrm>
          <a:prstGeom prst="roundRect">
            <a:avLst/>
          </a:prstGeom>
          <a:noFill/>
          <a:ln w="2063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 descr="A white van parked in a grassy area&#10;&#10;Description automatically generated">
            <a:extLst>
              <a:ext uri="{FF2B5EF4-FFF2-40B4-BE49-F238E27FC236}">
                <a16:creationId xmlns:a16="http://schemas.microsoft.com/office/drawing/2014/main" id="{99CEB33E-36F2-6820-92A5-7A3B8627A74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526" y="4523513"/>
            <a:ext cx="2391121" cy="1857605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8685232-8259-8F2A-AB67-CD07EB9024D2}"/>
              </a:ext>
            </a:extLst>
          </p:cNvPr>
          <p:cNvSpPr/>
          <p:nvPr/>
        </p:nvSpPr>
        <p:spPr>
          <a:xfrm rot="5400000">
            <a:off x="693835" y="4151308"/>
            <a:ext cx="1821073" cy="2583618"/>
          </a:xfrm>
          <a:prstGeom prst="roundRect">
            <a:avLst/>
          </a:prstGeom>
          <a:noFill/>
          <a:ln w="2063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 descr="A blue van with white text on it&#10;&#10;Description automatically generated">
            <a:extLst>
              <a:ext uri="{FF2B5EF4-FFF2-40B4-BE49-F238E27FC236}">
                <a16:creationId xmlns:a16="http://schemas.microsoft.com/office/drawing/2014/main" id="{4D232FA2-156D-8EE9-69EA-1B0D4C0E35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1538" y="2509432"/>
            <a:ext cx="2387758" cy="1866900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0D19517-7E6C-523A-C535-2221C5C4256F}"/>
              </a:ext>
            </a:extLst>
          </p:cNvPr>
          <p:cNvSpPr/>
          <p:nvPr/>
        </p:nvSpPr>
        <p:spPr>
          <a:xfrm rot="5400000">
            <a:off x="2494880" y="2128160"/>
            <a:ext cx="1821073" cy="2583618"/>
          </a:xfrm>
          <a:prstGeom prst="roundRect">
            <a:avLst/>
          </a:prstGeom>
          <a:noFill/>
          <a:ln w="2063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Freeform 4">
            <a:extLst>
              <a:ext uri="{FF2B5EF4-FFF2-40B4-BE49-F238E27FC236}">
                <a16:creationId xmlns:a16="http://schemas.microsoft.com/office/drawing/2014/main" id="{276B8E1D-91EA-B5F3-8A5F-DF328DA30EC3}"/>
              </a:ext>
            </a:extLst>
          </p:cNvPr>
          <p:cNvSpPr/>
          <p:nvPr/>
        </p:nvSpPr>
        <p:spPr>
          <a:xfrm>
            <a:off x="3096012" y="4746279"/>
            <a:ext cx="2484697" cy="1767340"/>
          </a:xfrm>
          <a:custGeom>
            <a:avLst/>
            <a:gdLst/>
            <a:ahLst/>
            <a:cxnLst/>
            <a:rect l="l" t="t" r="r" b="b"/>
            <a:pathLst>
              <a:path w="5704009" h="4272584">
                <a:moveTo>
                  <a:pt x="0" y="0"/>
                </a:moveTo>
                <a:lnTo>
                  <a:pt x="5704009" y="0"/>
                </a:lnTo>
                <a:lnTo>
                  <a:pt x="5704009" y="4272585"/>
                </a:lnTo>
                <a:lnTo>
                  <a:pt x="0" y="4272585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1533E53-1833-8740-DB57-ADC84333D496}"/>
              </a:ext>
            </a:extLst>
          </p:cNvPr>
          <p:cNvSpPr/>
          <p:nvPr/>
        </p:nvSpPr>
        <p:spPr>
          <a:xfrm rot="5400000">
            <a:off x="3429788" y="4306358"/>
            <a:ext cx="1871897" cy="2672187"/>
          </a:xfrm>
          <a:prstGeom prst="roundRect">
            <a:avLst/>
          </a:prstGeom>
          <a:noFill/>
          <a:ln w="2063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0DA442-BAEB-6878-8BF5-1DFE2735B936}"/>
              </a:ext>
            </a:extLst>
          </p:cNvPr>
          <p:cNvSpPr txBox="1"/>
          <p:nvPr/>
        </p:nvSpPr>
        <p:spPr>
          <a:xfrm>
            <a:off x="3365901" y="6334856"/>
            <a:ext cx="1901925" cy="38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583"/>
              </a:lnSpc>
              <a:spcBef>
                <a:spcPct val="0"/>
              </a:spcBef>
            </a:pPr>
            <a:r>
              <a:rPr lang="en-US" sz="1200" b="1" i="1" dirty="0">
                <a:solidFill>
                  <a:srgbClr val="1C1E1D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Local food systems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7FC8A7-D225-212E-E642-A13CFDE1B81C}"/>
              </a:ext>
            </a:extLst>
          </p:cNvPr>
          <p:cNvSpPr txBox="1"/>
          <p:nvPr/>
        </p:nvSpPr>
        <p:spPr>
          <a:xfrm>
            <a:off x="4016207" y="2004974"/>
            <a:ext cx="3743797" cy="38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583"/>
              </a:lnSpc>
              <a:spcBef>
                <a:spcPct val="0"/>
              </a:spcBef>
            </a:pPr>
            <a:r>
              <a:rPr lang="en-US" sz="1200" b="1" i="1" dirty="0">
                <a:solidFill>
                  <a:srgbClr val="1C1E1D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Community Centre and volunteer run social activities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64B12A-1376-AB50-2B0B-336E25A0585B}"/>
              </a:ext>
            </a:extLst>
          </p:cNvPr>
          <p:cNvSpPr txBox="1"/>
          <p:nvPr/>
        </p:nvSpPr>
        <p:spPr>
          <a:xfrm>
            <a:off x="329751" y="6117781"/>
            <a:ext cx="2549237" cy="38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583"/>
              </a:lnSpc>
              <a:spcBef>
                <a:spcPct val="0"/>
              </a:spcBef>
            </a:pPr>
            <a:r>
              <a:rPr lang="en-US" sz="1200" b="1" i="1" dirty="0">
                <a:solidFill>
                  <a:srgbClr val="1C1E1D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Flexible and plural work practices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378BF9-4BDD-E7C7-92E5-7791B9A1F105}"/>
              </a:ext>
            </a:extLst>
          </p:cNvPr>
          <p:cNvSpPr txBox="1"/>
          <p:nvPr/>
        </p:nvSpPr>
        <p:spPr>
          <a:xfrm>
            <a:off x="2274154" y="4088521"/>
            <a:ext cx="2233461" cy="38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583"/>
              </a:lnSpc>
              <a:spcBef>
                <a:spcPct val="0"/>
              </a:spcBef>
            </a:pPr>
            <a:r>
              <a:rPr lang="en-US" sz="1200" b="1" i="1" dirty="0">
                <a:solidFill>
                  <a:srgbClr val="1C1E1D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Community transport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EBF5AD0-4C60-A604-6C87-45860FC2FE09}"/>
              </a:ext>
            </a:extLst>
          </p:cNvPr>
          <p:cNvSpPr txBox="1"/>
          <p:nvPr/>
        </p:nvSpPr>
        <p:spPr>
          <a:xfrm>
            <a:off x="6440002" y="6272431"/>
            <a:ext cx="1695183" cy="38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583"/>
              </a:lnSpc>
              <a:spcBef>
                <a:spcPct val="0"/>
              </a:spcBef>
            </a:pPr>
            <a:r>
              <a:rPr lang="en-US" sz="1200" b="1" i="1" dirty="0">
                <a:solidFill>
                  <a:srgbClr val="1C1E1D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Local energy systems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B7A2AA-C9FE-434D-7573-B85DF0534780}"/>
              </a:ext>
            </a:extLst>
          </p:cNvPr>
          <p:cNvSpPr txBox="1"/>
          <p:nvPr/>
        </p:nvSpPr>
        <p:spPr>
          <a:xfrm>
            <a:off x="9887803" y="6130565"/>
            <a:ext cx="1319572" cy="38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583"/>
              </a:lnSpc>
              <a:spcBef>
                <a:spcPct val="0"/>
              </a:spcBef>
            </a:pPr>
            <a:r>
              <a:rPr lang="en-US" sz="1200" b="1" i="1" dirty="0">
                <a:solidFill>
                  <a:srgbClr val="1C1E1D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Mobile services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8C5028-9FEC-F479-8E44-E9ACE3FDB6D8}"/>
              </a:ext>
            </a:extLst>
          </p:cNvPr>
          <p:cNvSpPr txBox="1"/>
          <p:nvPr/>
        </p:nvSpPr>
        <p:spPr>
          <a:xfrm>
            <a:off x="5326150" y="4079572"/>
            <a:ext cx="3472811" cy="38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583"/>
              </a:lnSpc>
              <a:spcBef>
                <a:spcPct val="0"/>
              </a:spcBef>
            </a:pPr>
            <a:r>
              <a:rPr lang="en-US" sz="1200" b="1" i="1" dirty="0">
                <a:solidFill>
                  <a:srgbClr val="1C1E1D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Community led local development (place planning)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BCA7384-D33A-AB6F-818F-623E5DF5F3D9}"/>
              </a:ext>
            </a:extLst>
          </p:cNvPr>
          <p:cNvSpPr txBox="1"/>
          <p:nvPr/>
        </p:nvSpPr>
        <p:spPr>
          <a:xfrm>
            <a:off x="9162597" y="3865946"/>
            <a:ext cx="2885359" cy="38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583"/>
              </a:lnSpc>
              <a:spcBef>
                <a:spcPct val="0"/>
              </a:spcBef>
            </a:pPr>
            <a:r>
              <a:rPr lang="en-US" sz="1200" b="1" i="1" dirty="0">
                <a:solidFill>
                  <a:srgbClr val="1C1E1D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Woodland/land management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062E08B-58D4-A658-996C-6FA8EFACD439}"/>
              </a:ext>
            </a:extLst>
          </p:cNvPr>
          <p:cNvSpPr txBox="1"/>
          <p:nvPr/>
        </p:nvSpPr>
        <p:spPr>
          <a:xfrm>
            <a:off x="235330" y="1274155"/>
            <a:ext cx="305868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 positive vision </a:t>
            </a:r>
            <a:r>
              <a:rPr lang="en-US" sz="1600" dirty="0"/>
              <a:t> Community level building blocks to tackle poverty in rural and island places</a:t>
            </a:r>
            <a:endParaRPr lang="en-GB" sz="1600" dirty="0"/>
          </a:p>
        </p:txBody>
      </p:sp>
      <p:sp>
        <p:nvSpPr>
          <p:cNvPr id="39" name="Freeform 4">
            <a:extLst>
              <a:ext uri="{FF2B5EF4-FFF2-40B4-BE49-F238E27FC236}">
                <a16:creationId xmlns:a16="http://schemas.microsoft.com/office/drawing/2014/main" id="{96970A47-9185-4F34-F189-0B687C943615}"/>
              </a:ext>
            </a:extLst>
          </p:cNvPr>
          <p:cNvSpPr/>
          <p:nvPr/>
        </p:nvSpPr>
        <p:spPr>
          <a:xfrm>
            <a:off x="152350" y="216410"/>
            <a:ext cx="3682232" cy="882346"/>
          </a:xfrm>
          <a:custGeom>
            <a:avLst/>
            <a:gdLst/>
            <a:ahLst/>
            <a:cxnLst/>
            <a:rect l="l" t="t" r="r" b="b"/>
            <a:pathLst>
              <a:path w="6259788" h="1462247">
                <a:moveTo>
                  <a:pt x="0" y="0"/>
                </a:moveTo>
                <a:lnTo>
                  <a:pt x="6259789" y="0"/>
                </a:lnTo>
                <a:lnTo>
                  <a:pt x="6259789" y="1462247"/>
                </a:lnTo>
                <a:lnTo>
                  <a:pt x="0" y="1462247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89DAF9EF-562D-5572-D6E6-4F7689B3A89D}"/>
              </a:ext>
            </a:extLst>
          </p:cNvPr>
          <p:cNvSpPr/>
          <p:nvPr/>
        </p:nvSpPr>
        <p:spPr>
          <a:xfrm>
            <a:off x="8357420" y="224335"/>
            <a:ext cx="3748548" cy="894293"/>
          </a:xfrm>
          <a:custGeom>
            <a:avLst/>
            <a:gdLst/>
            <a:ahLst/>
            <a:cxnLst/>
            <a:rect l="l" t="t" r="r" b="b"/>
            <a:pathLst>
              <a:path w="6014125" h="1403296">
                <a:moveTo>
                  <a:pt x="0" y="0"/>
                </a:moveTo>
                <a:lnTo>
                  <a:pt x="6014125" y="0"/>
                </a:lnTo>
                <a:lnTo>
                  <a:pt x="6014125" y="1403296"/>
                </a:lnTo>
                <a:lnTo>
                  <a:pt x="0" y="140329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647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597FF37E-AA26-38CC-3013-A0C11A2AFA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682" y="2463340"/>
            <a:ext cx="11464636" cy="1931319"/>
          </a:xfrm>
          <a:prstGeom prst="rect">
            <a:avLst/>
          </a:prstGeom>
        </p:spPr>
      </p:pic>
      <p:sp>
        <p:nvSpPr>
          <p:cNvPr id="59" name="Freeform 4">
            <a:extLst>
              <a:ext uri="{FF2B5EF4-FFF2-40B4-BE49-F238E27FC236}">
                <a16:creationId xmlns:a16="http://schemas.microsoft.com/office/drawing/2014/main" id="{6180986D-81DE-EEAD-EE63-211A49DB1DDA}"/>
              </a:ext>
            </a:extLst>
          </p:cNvPr>
          <p:cNvSpPr/>
          <p:nvPr/>
        </p:nvSpPr>
        <p:spPr>
          <a:xfrm>
            <a:off x="363682" y="259476"/>
            <a:ext cx="3812012" cy="855502"/>
          </a:xfrm>
          <a:custGeom>
            <a:avLst/>
            <a:gdLst/>
            <a:ahLst/>
            <a:cxnLst/>
            <a:rect l="l" t="t" r="r" b="b"/>
            <a:pathLst>
              <a:path w="6259788" h="1462247">
                <a:moveTo>
                  <a:pt x="0" y="0"/>
                </a:moveTo>
                <a:lnTo>
                  <a:pt x="6259789" y="0"/>
                </a:lnTo>
                <a:lnTo>
                  <a:pt x="6259789" y="1462247"/>
                </a:lnTo>
                <a:lnTo>
                  <a:pt x="0" y="146224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0" name="Freeform 5">
            <a:extLst>
              <a:ext uri="{FF2B5EF4-FFF2-40B4-BE49-F238E27FC236}">
                <a16:creationId xmlns:a16="http://schemas.microsoft.com/office/drawing/2014/main" id="{C1BB35A4-D79E-6BC9-276C-CF64426FEFBB}"/>
              </a:ext>
            </a:extLst>
          </p:cNvPr>
          <p:cNvSpPr/>
          <p:nvPr/>
        </p:nvSpPr>
        <p:spPr>
          <a:xfrm>
            <a:off x="7775350" y="259476"/>
            <a:ext cx="4052968" cy="855502"/>
          </a:xfrm>
          <a:custGeom>
            <a:avLst/>
            <a:gdLst/>
            <a:ahLst/>
            <a:cxnLst/>
            <a:rect l="l" t="t" r="r" b="b"/>
            <a:pathLst>
              <a:path w="6014125" h="1403296">
                <a:moveTo>
                  <a:pt x="0" y="0"/>
                </a:moveTo>
                <a:lnTo>
                  <a:pt x="6014125" y="0"/>
                </a:lnTo>
                <a:lnTo>
                  <a:pt x="6014125" y="1403296"/>
                </a:lnTo>
                <a:lnTo>
                  <a:pt x="0" y="14032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CAC9FF6-328C-6A8D-C7B8-008A6ED41077}"/>
              </a:ext>
            </a:extLst>
          </p:cNvPr>
          <p:cNvSpPr txBox="1"/>
          <p:nvPr/>
        </p:nvSpPr>
        <p:spPr>
          <a:xfrm>
            <a:off x="6560082" y="4885847"/>
            <a:ext cx="52682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1. Rural policy must be place based, built on what rural and island  communities themselves are already doing to tackle challenges and grasp opportunities. 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9026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 4">
            <a:extLst>
              <a:ext uri="{FF2B5EF4-FFF2-40B4-BE49-F238E27FC236}">
                <a16:creationId xmlns:a16="http://schemas.microsoft.com/office/drawing/2014/main" id="{6180986D-81DE-EEAD-EE63-211A49DB1DDA}"/>
              </a:ext>
            </a:extLst>
          </p:cNvPr>
          <p:cNvSpPr/>
          <p:nvPr/>
        </p:nvSpPr>
        <p:spPr>
          <a:xfrm>
            <a:off x="424070" y="259476"/>
            <a:ext cx="3747119" cy="849603"/>
          </a:xfrm>
          <a:custGeom>
            <a:avLst/>
            <a:gdLst/>
            <a:ahLst/>
            <a:cxnLst/>
            <a:rect l="l" t="t" r="r" b="b"/>
            <a:pathLst>
              <a:path w="6259788" h="1462247">
                <a:moveTo>
                  <a:pt x="0" y="0"/>
                </a:moveTo>
                <a:lnTo>
                  <a:pt x="6259789" y="0"/>
                </a:lnTo>
                <a:lnTo>
                  <a:pt x="6259789" y="1462247"/>
                </a:lnTo>
                <a:lnTo>
                  <a:pt x="0" y="146224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0" name="Freeform 5">
            <a:extLst>
              <a:ext uri="{FF2B5EF4-FFF2-40B4-BE49-F238E27FC236}">
                <a16:creationId xmlns:a16="http://schemas.microsoft.com/office/drawing/2014/main" id="{C1BB35A4-D79E-6BC9-276C-CF64426FEFBB}"/>
              </a:ext>
            </a:extLst>
          </p:cNvPr>
          <p:cNvSpPr/>
          <p:nvPr/>
        </p:nvSpPr>
        <p:spPr>
          <a:xfrm>
            <a:off x="7610168" y="200343"/>
            <a:ext cx="4157762" cy="908736"/>
          </a:xfrm>
          <a:custGeom>
            <a:avLst/>
            <a:gdLst/>
            <a:ahLst/>
            <a:cxnLst/>
            <a:rect l="l" t="t" r="r" b="b"/>
            <a:pathLst>
              <a:path w="6014125" h="1403296">
                <a:moveTo>
                  <a:pt x="0" y="0"/>
                </a:moveTo>
                <a:lnTo>
                  <a:pt x="6014125" y="0"/>
                </a:lnTo>
                <a:lnTo>
                  <a:pt x="6014125" y="1403296"/>
                </a:lnTo>
                <a:lnTo>
                  <a:pt x="0" y="14032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23E8842-10AC-CFEB-7AC1-35CBE19807EC}"/>
              </a:ext>
            </a:extLst>
          </p:cNvPr>
          <p:cNvSpPr txBox="1"/>
          <p:nvPr/>
        </p:nvSpPr>
        <p:spPr>
          <a:xfrm>
            <a:off x="6791245" y="5502056"/>
            <a:ext cx="50912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2. Rural policy must identify what action is required by government, including, where possible, through market regulation, to strengthen and underpin community level building blocks. </a:t>
            </a:r>
            <a:endParaRPr lang="en-GB" sz="1400" dirty="0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8EE437D4-278F-CB34-9ABC-71AA539143C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98" y="3363163"/>
            <a:ext cx="11573002" cy="1562797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CBA75A21-D5BA-A62F-44A3-BA5932C30AE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5301" y="1685175"/>
            <a:ext cx="7541397" cy="127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78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 4">
            <a:extLst>
              <a:ext uri="{FF2B5EF4-FFF2-40B4-BE49-F238E27FC236}">
                <a16:creationId xmlns:a16="http://schemas.microsoft.com/office/drawing/2014/main" id="{6180986D-81DE-EEAD-EE63-211A49DB1DDA}"/>
              </a:ext>
            </a:extLst>
          </p:cNvPr>
          <p:cNvSpPr/>
          <p:nvPr/>
        </p:nvSpPr>
        <p:spPr>
          <a:xfrm>
            <a:off x="278324" y="259476"/>
            <a:ext cx="4300604" cy="1049778"/>
          </a:xfrm>
          <a:custGeom>
            <a:avLst/>
            <a:gdLst/>
            <a:ahLst/>
            <a:cxnLst/>
            <a:rect l="l" t="t" r="r" b="b"/>
            <a:pathLst>
              <a:path w="6259788" h="1462247">
                <a:moveTo>
                  <a:pt x="0" y="0"/>
                </a:moveTo>
                <a:lnTo>
                  <a:pt x="6259789" y="0"/>
                </a:lnTo>
                <a:lnTo>
                  <a:pt x="6259789" y="1462247"/>
                </a:lnTo>
                <a:lnTo>
                  <a:pt x="0" y="146224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0" name="Freeform 5">
            <a:extLst>
              <a:ext uri="{FF2B5EF4-FFF2-40B4-BE49-F238E27FC236}">
                <a16:creationId xmlns:a16="http://schemas.microsoft.com/office/drawing/2014/main" id="{C1BB35A4-D79E-6BC9-276C-CF64426FEFBB}"/>
              </a:ext>
            </a:extLst>
          </p:cNvPr>
          <p:cNvSpPr/>
          <p:nvPr/>
        </p:nvSpPr>
        <p:spPr>
          <a:xfrm>
            <a:off x="7124076" y="179928"/>
            <a:ext cx="4704242" cy="1049778"/>
          </a:xfrm>
          <a:custGeom>
            <a:avLst/>
            <a:gdLst/>
            <a:ahLst/>
            <a:cxnLst/>
            <a:rect l="l" t="t" r="r" b="b"/>
            <a:pathLst>
              <a:path w="6014125" h="1403296">
                <a:moveTo>
                  <a:pt x="0" y="0"/>
                </a:moveTo>
                <a:lnTo>
                  <a:pt x="6014125" y="0"/>
                </a:lnTo>
                <a:lnTo>
                  <a:pt x="6014125" y="1403296"/>
                </a:lnTo>
                <a:lnTo>
                  <a:pt x="0" y="14032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02C464-54F1-3605-F1B0-E6F921397C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274" y="1518638"/>
            <a:ext cx="2415794" cy="1590322"/>
          </a:xfrm>
          <a:prstGeom prst="rect">
            <a:avLst/>
          </a:prstGeom>
        </p:spPr>
      </p:pic>
      <p:pic>
        <p:nvPicPr>
          <p:cNvPr id="4" name="Picture 3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F624CB99-F6CB-DCD8-697A-1FB014B66AA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52" y="3168144"/>
            <a:ext cx="2354438" cy="176582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2245985-D439-FA39-C510-4DA8C28541A0}"/>
              </a:ext>
            </a:extLst>
          </p:cNvPr>
          <p:cNvSpPr/>
          <p:nvPr/>
        </p:nvSpPr>
        <p:spPr>
          <a:xfrm rot="5400000">
            <a:off x="903581" y="1060298"/>
            <a:ext cx="1621356" cy="2475968"/>
          </a:xfrm>
          <a:prstGeom prst="roundRect">
            <a:avLst/>
          </a:prstGeom>
          <a:noFill/>
          <a:ln w="2063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5DB7453-5EB6-28A2-0BFF-63B516F386D5}"/>
              </a:ext>
            </a:extLst>
          </p:cNvPr>
          <p:cNvSpPr/>
          <p:nvPr/>
        </p:nvSpPr>
        <p:spPr>
          <a:xfrm rot="5400000">
            <a:off x="858951" y="2762282"/>
            <a:ext cx="1758633" cy="2527490"/>
          </a:xfrm>
          <a:prstGeom prst="roundRect">
            <a:avLst/>
          </a:prstGeom>
          <a:noFill/>
          <a:ln w="2063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302AEA81-E310-FA9B-7A51-691E41A208A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377" y="4977364"/>
            <a:ext cx="2331087" cy="155325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EC39268-FEC5-D228-8228-F66D94D4711F}"/>
              </a:ext>
            </a:extLst>
          </p:cNvPr>
          <p:cNvSpPr/>
          <p:nvPr/>
        </p:nvSpPr>
        <p:spPr>
          <a:xfrm rot="5400000">
            <a:off x="987138" y="4530011"/>
            <a:ext cx="1553249" cy="2447956"/>
          </a:xfrm>
          <a:prstGeom prst="roundRect">
            <a:avLst/>
          </a:prstGeom>
          <a:noFill/>
          <a:ln w="2063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A127B62B-2565-B58B-51CC-F81E53243D4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8484" y="1528471"/>
            <a:ext cx="2648171" cy="1639673"/>
          </a:xfrm>
          <a:prstGeom prst="rect">
            <a:avLst/>
          </a:prstGeom>
        </p:spPr>
      </p:pic>
      <p:pic>
        <p:nvPicPr>
          <p:cNvPr id="14" name="Picture 13" descr="A person holding a sign&#10;&#10;Description automatically generated">
            <a:extLst>
              <a:ext uri="{FF2B5EF4-FFF2-40B4-BE49-F238E27FC236}">
                <a16:creationId xmlns:a16="http://schemas.microsoft.com/office/drawing/2014/main" id="{3A435506-7BB1-6B35-B234-2AF0FD4D696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9164" y="3416862"/>
            <a:ext cx="2426421" cy="3113752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78F220A-E184-4D0E-9AEA-801D6BAA9564}"/>
              </a:ext>
            </a:extLst>
          </p:cNvPr>
          <p:cNvSpPr/>
          <p:nvPr/>
        </p:nvSpPr>
        <p:spPr>
          <a:xfrm rot="5400000">
            <a:off x="2772118" y="3713618"/>
            <a:ext cx="3305282" cy="2527492"/>
          </a:xfrm>
          <a:prstGeom prst="roundRect">
            <a:avLst/>
          </a:prstGeom>
          <a:noFill/>
          <a:ln w="2063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7DE2D6F-ED7D-3450-B1E4-1343F562A439}"/>
              </a:ext>
            </a:extLst>
          </p:cNvPr>
          <p:cNvSpPr/>
          <p:nvPr/>
        </p:nvSpPr>
        <p:spPr>
          <a:xfrm rot="5400000">
            <a:off x="3594853" y="1003108"/>
            <a:ext cx="1765916" cy="2705359"/>
          </a:xfrm>
          <a:prstGeom prst="roundRect">
            <a:avLst/>
          </a:prstGeom>
          <a:noFill/>
          <a:ln w="2063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F65659-FDB0-406B-0990-1FA19A5DC09A}"/>
              </a:ext>
            </a:extLst>
          </p:cNvPr>
          <p:cNvSpPr txBox="1"/>
          <p:nvPr/>
        </p:nvSpPr>
        <p:spPr>
          <a:xfrm>
            <a:off x="6737063" y="4676553"/>
            <a:ext cx="50912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3. Rural policy must seek to address the institutional barriers to rural and island development:   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Policy siloes, including across government tiers 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Perspectives of ‘rural’ including poverty in rural and island places 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Growth focus 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 Focus on communities,  as opposed to individual consumers or service recipients  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030210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 4">
            <a:extLst>
              <a:ext uri="{FF2B5EF4-FFF2-40B4-BE49-F238E27FC236}">
                <a16:creationId xmlns:a16="http://schemas.microsoft.com/office/drawing/2014/main" id="{6180986D-81DE-EEAD-EE63-211A49DB1DDA}"/>
              </a:ext>
            </a:extLst>
          </p:cNvPr>
          <p:cNvSpPr/>
          <p:nvPr/>
        </p:nvSpPr>
        <p:spPr>
          <a:xfrm>
            <a:off x="278324" y="259476"/>
            <a:ext cx="4300604" cy="1049778"/>
          </a:xfrm>
          <a:custGeom>
            <a:avLst/>
            <a:gdLst/>
            <a:ahLst/>
            <a:cxnLst/>
            <a:rect l="l" t="t" r="r" b="b"/>
            <a:pathLst>
              <a:path w="6259788" h="1462247">
                <a:moveTo>
                  <a:pt x="0" y="0"/>
                </a:moveTo>
                <a:lnTo>
                  <a:pt x="6259789" y="0"/>
                </a:lnTo>
                <a:lnTo>
                  <a:pt x="6259789" y="1462247"/>
                </a:lnTo>
                <a:lnTo>
                  <a:pt x="0" y="146224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0" name="Freeform 5">
            <a:extLst>
              <a:ext uri="{FF2B5EF4-FFF2-40B4-BE49-F238E27FC236}">
                <a16:creationId xmlns:a16="http://schemas.microsoft.com/office/drawing/2014/main" id="{C1BB35A4-D79E-6BC9-276C-CF64426FEFBB}"/>
              </a:ext>
            </a:extLst>
          </p:cNvPr>
          <p:cNvSpPr/>
          <p:nvPr/>
        </p:nvSpPr>
        <p:spPr>
          <a:xfrm>
            <a:off x="7124076" y="259476"/>
            <a:ext cx="4704242" cy="1049778"/>
          </a:xfrm>
          <a:custGeom>
            <a:avLst/>
            <a:gdLst/>
            <a:ahLst/>
            <a:cxnLst/>
            <a:rect l="l" t="t" r="r" b="b"/>
            <a:pathLst>
              <a:path w="6014125" h="1403296">
                <a:moveTo>
                  <a:pt x="0" y="0"/>
                </a:moveTo>
                <a:lnTo>
                  <a:pt x="6014125" y="0"/>
                </a:lnTo>
                <a:lnTo>
                  <a:pt x="6014125" y="1403296"/>
                </a:lnTo>
                <a:lnTo>
                  <a:pt x="0" y="14032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5F1AD9D-42D7-5924-06BB-CF4C2B75ADA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3402" y="4713612"/>
            <a:ext cx="10262301" cy="137260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6C5ABDF-CE6A-4FCA-98DA-2AF84A5F15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5301" y="1685175"/>
            <a:ext cx="7541397" cy="12704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2480464-DFB8-38F6-9645-E2E40ECC89C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031" y="3309712"/>
            <a:ext cx="7773935" cy="104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60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0E9703C670EF418DC32DB40383C499" ma:contentTypeVersion="15" ma:contentTypeDescription="Create a new document." ma:contentTypeScope="" ma:versionID="66bb034e0165598c34e38ca35d2fcc4c">
  <xsd:schema xmlns:xsd="http://www.w3.org/2001/XMLSchema" xmlns:xs="http://www.w3.org/2001/XMLSchema" xmlns:p="http://schemas.microsoft.com/office/2006/metadata/properties" xmlns:ns2="0b28be79-ead9-4d16-8441-d4b8c26ec912" xmlns:ns3="274ae35a-0fe9-4fdd-8ae6-8ae6db837a49" targetNamespace="http://schemas.microsoft.com/office/2006/metadata/properties" ma:root="true" ma:fieldsID="cdfc84ab4911332a9ab7ec6e3c07d68b" ns2:_="" ns3:_="">
    <xsd:import namespace="0b28be79-ead9-4d16-8441-d4b8c26ec912"/>
    <xsd:import namespace="274ae35a-0fe9-4fdd-8ae6-8ae6db837a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8be79-ead9-4d16-8441-d4b8c26ec9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c3839d15-f03e-45a7-8f1d-a98c6a919e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4ae35a-0fe9-4fdd-8ae6-8ae6db837a4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f3d2d157-7008-444b-b0e9-fd1af076f0a1}" ma:internalName="TaxCatchAll" ma:showField="CatchAllData" ma:web="274ae35a-0fe9-4fdd-8ae6-8ae6db837a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CEF882-83C0-4B76-A75D-0E08D007CC76}"/>
</file>

<file path=customXml/itemProps2.xml><?xml version="1.0" encoding="utf-8"?>
<ds:datastoreItem xmlns:ds="http://schemas.openxmlformats.org/officeDocument/2006/customXml" ds:itemID="{EF56CF82-3734-4CC9-A0ED-D250D993C5A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Office PowerPoint</Application>
  <PresentationFormat>Widescreen</PresentationFormat>
  <Paragraphs>21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Canva Sans Bold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Artemis Pana</dc:creator>
  <cp:lastModifiedBy>Artemis Pana</cp:lastModifiedBy>
  <cp:revision>2</cp:revision>
  <dcterms:created xsi:type="dcterms:W3CDTF">2024-10-01T20:52:43Z</dcterms:created>
  <dcterms:modified xsi:type="dcterms:W3CDTF">2024-10-03T08:16:20Z</dcterms:modified>
</cp:coreProperties>
</file>