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7" r:id="rId3"/>
    <p:sldId id="275" r:id="rId4"/>
    <p:sldId id="276" r:id="rId5"/>
    <p:sldId id="277" r:id="rId6"/>
    <p:sldId id="267" r:id="rId7"/>
    <p:sldId id="279" r:id="rId8"/>
    <p:sldId id="281" r:id="rId9"/>
    <p:sldId id="280" r:id="rId10"/>
    <p:sldId id="27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B8EA7-4FC8-96F8-EA84-B3E7B1609ADB}" name="Emma Ash" initials="EA" userId="S::Emma.Ash@gov.scot::71dde464-0917-4995-9a42-b93912d9d8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8F80E-2686-4DBD-B0F1-5F78C38F5F13}" v="371" dt="2024-10-02T15:45:30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96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7AF9A-0C24-4876-B2D2-70F2A917C2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3A9B0E-9807-4592-82D9-FDDD4281AC38}">
      <dgm:prSet phldrT="[Text]"/>
      <dgm:spPr/>
      <dgm:t>
        <a:bodyPr/>
        <a:lstStyle/>
        <a:p>
          <a:r>
            <a:rPr lang="en-GB" dirty="0"/>
            <a:t>Impact</a:t>
          </a:r>
        </a:p>
      </dgm:t>
    </dgm:pt>
    <dgm:pt modelId="{521D89C8-E3C5-4B0F-99E3-4F882FCE7AA3}" type="parTrans" cxnId="{B85B2D6C-CBAB-4EB4-A09E-796BE7E3C5E1}">
      <dgm:prSet/>
      <dgm:spPr/>
      <dgm:t>
        <a:bodyPr/>
        <a:lstStyle/>
        <a:p>
          <a:endParaRPr lang="en-GB"/>
        </a:p>
      </dgm:t>
    </dgm:pt>
    <dgm:pt modelId="{72C6ED29-B2AE-480D-BD5F-6B68F9CC3D64}" type="sibTrans" cxnId="{B85B2D6C-CBAB-4EB4-A09E-796BE7E3C5E1}">
      <dgm:prSet/>
      <dgm:spPr/>
      <dgm:t>
        <a:bodyPr/>
        <a:lstStyle/>
        <a:p>
          <a:endParaRPr lang="en-GB"/>
        </a:p>
      </dgm:t>
    </dgm:pt>
    <dgm:pt modelId="{A66FBD49-9E90-4745-83CA-0C931AA0A15E}">
      <dgm:prSet phldrT="[Text]"/>
      <dgm:spPr/>
      <dgm:t>
        <a:bodyPr/>
        <a:lstStyle/>
        <a:p>
          <a:r>
            <a:rPr lang="en-GB" dirty="0"/>
            <a:t>Collating and communicating investment</a:t>
          </a:r>
        </a:p>
      </dgm:t>
    </dgm:pt>
    <dgm:pt modelId="{D4B05F7D-1E77-4773-8F68-7190E4E10E0C}" type="parTrans" cxnId="{4F5ADD26-0E84-4EB8-9EF4-1541D4A68943}">
      <dgm:prSet/>
      <dgm:spPr/>
      <dgm:t>
        <a:bodyPr/>
        <a:lstStyle/>
        <a:p>
          <a:endParaRPr lang="en-GB"/>
        </a:p>
      </dgm:t>
    </dgm:pt>
    <dgm:pt modelId="{74369B60-24DA-4E10-9162-22A6670FC7B5}" type="sibTrans" cxnId="{4F5ADD26-0E84-4EB8-9EF4-1541D4A68943}">
      <dgm:prSet/>
      <dgm:spPr/>
      <dgm:t>
        <a:bodyPr/>
        <a:lstStyle/>
        <a:p>
          <a:endParaRPr lang="en-GB"/>
        </a:p>
      </dgm:t>
    </dgm:pt>
    <dgm:pt modelId="{5087E123-75FD-43A9-9C49-BA0C032D0904}">
      <dgm:prSet phldrT="[Text]"/>
      <dgm:spPr/>
      <dgm:t>
        <a:bodyPr/>
        <a:lstStyle/>
        <a:p>
          <a:r>
            <a:rPr lang="en-GB" dirty="0"/>
            <a:t>Improved policy understanding and flexibility</a:t>
          </a:r>
        </a:p>
      </dgm:t>
    </dgm:pt>
    <dgm:pt modelId="{5CD36D7D-D496-449A-92DA-DDF8307B7BFC}" type="parTrans" cxnId="{EF78E0A4-1AFB-4529-8F0B-86837AA9E4A8}">
      <dgm:prSet/>
      <dgm:spPr/>
      <dgm:t>
        <a:bodyPr/>
        <a:lstStyle/>
        <a:p>
          <a:endParaRPr lang="en-GB"/>
        </a:p>
      </dgm:t>
    </dgm:pt>
    <dgm:pt modelId="{BC85FBE7-BEC1-410B-B5C4-4F84B408DC9B}" type="sibTrans" cxnId="{EF78E0A4-1AFB-4529-8F0B-86837AA9E4A8}">
      <dgm:prSet/>
      <dgm:spPr/>
      <dgm:t>
        <a:bodyPr/>
        <a:lstStyle/>
        <a:p>
          <a:endParaRPr lang="en-GB"/>
        </a:p>
      </dgm:t>
    </dgm:pt>
    <dgm:pt modelId="{8C5FF62B-F7F1-41D5-A657-70F2B425CF2A}">
      <dgm:prSet phldrT="[Text]"/>
      <dgm:spPr/>
      <dgm:t>
        <a:bodyPr/>
        <a:lstStyle/>
        <a:p>
          <a:r>
            <a:rPr lang="en-GB" dirty="0"/>
            <a:t>Tracking data and results over time</a:t>
          </a:r>
        </a:p>
      </dgm:t>
    </dgm:pt>
    <dgm:pt modelId="{931CD2E1-6542-4124-857E-7EFE6369DD60}" type="parTrans" cxnId="{2C25EF09-19DF-41F8-B8AE-8A29C7B0B135}">
      <dgm:prSet/>
      <dgm:spPr/>
      <dgm:t>
        <a:bodyPr/>
        <a:lstStyle/>
        <a:p>
          <a:endParaRPr lang="en-GB"/>
        </a:p>
      </dgm:t>
    </dgm:pt>
    <dgm:pt modelId="{A022BC39-8EA7-40E3-8B9A-689936B0853A}" type="sibTrans" cxnId="{2C25EF09-19DF-41F8-B8AE-8A29C7B0B135}">
      <dgm:prSet/>
      <dgm:spPr/>
      <dgm:t>
        <a:bodyPr/>
        <a:lstStyle/>
        <a:p>
          <a:endParaRPr lang="en-GB"/>
        </a:p>
      </dgm:t>
    </dgm:pt>
    <dgm:pt modelId="{AC2C91F6-5394-4DD2-B016-930045CD517E}" type="pres">
      <dgm:prSet presAssocID="{2787AF9A-0C24-4876-B2D2-70F2A917C24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031E95-4456-4292-8B44-F1E45E24C3A5}" type="pres">
      <dgm:prSet presAssocID="{4D3A9B0E-9807-4592-82D9-FDDD4281AC38}" presName="centerShape" presStyleLbl="node0" presStyleIdx="0" presStyleCnt="1"/>
      <dgm:spPr/>
    </dgm:pt>
    <dgm:pt modelId="{DBCEA0D3-AD9D-4C95-A200-809C5500891C}" type="pres">
      <dgm:prSet presAssocID="{D4B05F7D-1E77-4773-8F68-7190E4E10E0C}" presName="parTrans" presStyleLbl="bgSibTrans2D1" presStyleIdx="0" presStyleCnt="3"/>
      <dgm:spPr/>
    </dgm:pt>
    <dgm:pt modelId="{CF5FD172-725A-4181-95A5-A9B4AE64CE6A}" type="pres">
      <dgm:prSet presAssocID="{A66FBD49-9E90-4745-83CA-0C931AA0A15E}" presName="node" presStyleLbl="node1" presStyleIdx="0" presStyleCnt="3">
        <dgm:presLayoutVars>
          <dgm:bulletEnabled val="1"/>
        </dgm:presLayoutVars>
      </dgm:prSet>
      <dgm:spPr/>
    </dgm:pt>
    <dgm:pt modelId="{39F0617A-0D2E-488D-BFC8-837D84915443}" type="pres">
      <dgm:prSet presAssocID="{5CD36D7D-D496-449A-92DA-DDF8307B7BFC}" presName="parTrans" presStyleLbl="bgSibTrans2D1" presStyleIdx="1" presStyleCnt="3"/>
      <dgm:spPr/>
    </dgm:pt>
    <dgm:pt modelId="{AA5BFA78-E8A3-4EE4-AF2C-2C752551826F}" type="pres">
      <dgm:prSet presAssocID="{5087E123-75FD-43A9-9C49-BA0C032D0904}" presName="node" presStyleLbl="node1" presStyleIdx="1" presStyleCnt="3">
        <dgm:presLayoutVars>
          <dgm:bulletEnabled val="1"/>
        </dgm:presLayoutVars>
      </dgm:prSet>
      <dgm:spPr/>
    </dgm:pt>
    <dgm:pt modelId="{C6D9B3B2-5187-416D-A862-AA45FE1EB90E}" type="pres">
      <dgm:prSet presAssocID="{931CD2E1-6542-4124-857E-7EFE6369DD60}" presName="parTrans" presStyleLbl="bgSibTrans2D1" presStyleIdx="2" presStyleCnt="3"/>
      <dgm:spPr/>
    </dgm:pt>
    <dgm:pt modelId="{C2FF629B-2AFC-41A4-805E-359B71AEDAC7}" type="pres">
      <dgm:prSet presAssocID="{8C5FF62B-F7F1-41D5-A657-70F2B425CF2A}" presName="node" presStyleLbl="node1" presStyleIdx="2" presStyleCnt="3">
        <dgm:presLayoutVars>
          <dgm:bulletEnabled val="1"/>
        </dgm:presLayoutVars>
      </dgm:prSet>
      <dgm:spPr/>
    </dgm:pt>
  </dgm:ptLst>
  <dgm:cxnLst>
    <dgm:cxn modelId="{D7354F06-AAFC-4BFA-AD40-525292C38B4E}" type="presOf" srcId="{4D3A9B0E-9807-4592-82D9-FDDD4281AC38}" destId="{E2031E95-4456-4292-8B44-F1E45E24C3A5}" srcOrd="0" destOrd="0" presId="urn:microsoft.com/office/officeart/2005/8/layout/radial4"/>
    <dgm:cxn modelId="{2C25EF09-19DF-41F8-B8AE-8A29C7B0B135}" srcId="{4D3A9B0E-9807-4592-82D9-FDDD4281AC38}" destId="{8C5FF62B-F7F1-41D5-A657-70F2B425CF2A}" srcOrd="2" destOrd="0" parTransId="{931CD2E1-6542-4124-857E-7EFE6369DD60}" sibTransId="{A022BC39-8EA7-40E3-8B9A-689936B0853A}"/>
    <dgm:cxn modelId="{4F5ADD26-0E84-4EB8-9EF4-1541D4A68943}" srcId="{4D3A9B0E-9807-4592-82D9-FDDD4281AC38}" destId="{A66FBD49-9E90-4745-83CA-0C931AA0A15E}" srcOrd="0" destOrd="0" parTransId="{D4B05F7D-1E77-4773-8F68-7190E4E10E0C}" sibTransId="{74369B60-24DA-4E10-9162-22A6670FC7B5}"/>
    <dgm:cxn modelId="{DAFA6266-A71E-4696-9A89-DD1273207BB6}" type="presOf" srcId="{5CD36D7D-D496-449A-92DA-DDF8307B7BFC}" destId="{39F0617A-0D2E-488D-BFC8-837D84915443}" srcOrd="0" destOrd="0" presId="urn:microsoft.com/office/officeart/2005/8/layout/radial4"/>
    <dgm:cxn modelId="{B85B2D6C-CBAB-4EB4-A09E-796BE7E3C5E1}" srcId="{2787AF9A-0C24-4876-B2D2-70F2A917C24E}" destId="{4D3A9B0E-9807-4592-82D9-FDDD4281AC38}" srcOrd="0" destOrd="0" parTransId="{521D89C8-E3C5-4B0F-99E3-4F882FCE7AA3}" sibTransId="{72C6ED29-B2AE-480D-BD5F-6B68F9CC3D64}"/>
    <dgm:cxn modelId="{43570153-BE70-40E8-BC97-F7E9AEA1161F}" type="presOf" srcId="{931CD2E1-6542-4124-857E-7EFE6369DD60}" destId="{C6D9B3B2-5187-416D-A862-AA45FE1EB90E}" srcOrd="0" destOrd="0" presId="urn:microsoft.com/office/officeart/2005/8/layout/radial4"/>
    <dgm:cxn modelId="{31B59C87-051C-4F61-973A-AD18A1C3B46B}" type="presOf" srcId="{A66FBD49-9E90-4745-83CA-0C931AA0A15E}" destId="{CF5FD172-725A-4181-95A5-A9B4AE64CE6A}" srcOrd="0" destOrd="0" presId="urn:microsoft.com/office/officeart/2005/8/layout/radial4"/>
    <dgm:cxn modelId="{54FB138C-D13F-4905-BF26-24E1C996A5A1}" type="presOf" srcId="{D4B05F7D-1E77-4773-8F68-7190E4E10E0C}" destId="{DBCEA0D3-AD9D-4C95-A200-809C5500891C}" srcOrd="0" destOrd="0" presId="urn:microsoft.com/office/officeart/2005/8/layout/radial4"/>
    <dgm:cxn modelId="{DF82CA98-B732-45B4-B1B1-FFD4E29FA3CB}" type="presOf" srcId="{8C5FF62B-F7F1-41D5-A657-70F2B425CF2A}" destId="{C2FF629B-2AFC-41A4-805E-359B71AEDAC7}" srcOrd="0" destOrd="0" presId="urn:microsoft.com/office/officeart/2005/8/layout/radial4"/>
    <dgm:cxn modelId="{EF78E0A4-1AFB-4529-8F0B-86837AA9E4A8}" srcId="{4D3A9B0E-9807-4592-82D9-FDDD4281AC38}" destId="{5087E123-75FD-43A9-9C49-BA0C032D0904}" srcOrd="1" destOrd="0" parTransId="{5CD36D7D-D496-449A-92DA-DDF8307B7BFC}" sibTransId="{BC85FBE7-BEC1-410B-B5C4-4F84B408DC9B}"/>
    <dgm:cxn modelId="{94F9CCB7-5B19-4A34-9227-205887E0F929}" type="presOf" srcId="{5087E123-75FD-43A9-9C49-BA0C032D0904}" destId="{AA5BFA78-E8A3-4EE4-AF2C-2C752551826F}" srcOrd="0" destOrd="0" presId="urn:microsoft.com/office/officeart/2005/8/layout/radial4"/>
    <dgm:cxn modelId="{373365C5-BC96-4F0C-8EF6-BF2A52C39240}" type="presOf" srcId="{2787AF9A-0C24-4876-B2D2-70F2A917C24E}" destId="{AC2C91F6-5394-4DD2-B016-930045CD517E}" srcOrd="0" destOrd="0" presId="urn:microsoft.com/office/officeart/2005/8/layout/radial4"/>
    <dgm:cxn modelId="{A9CBBC82-BE8B-4F0E-A53E-1BFE92D1BC1F}" type="presParOf" srcId="{AC2C91F6-5394-4DD2-B016-930045CD517E}" destId="{E2031E95-4456-4292-8B44-F1E45E24C3A5}" srcOrd="0" destOrd="0" presId="urn:microsoft.com/office/officeart/2005/8/layout/radial4"/>
    <dgm:cxn modelId="{952FC455-B8A6-4E15-B922-AD277C2BE8CA}" type="presParOf" srcId="{AC2C91F6-5394-4DD2-B016-930045CD517E}" destId="{DBCEA0D3-AD9D-4C95-A200-809C5500891C}" srcOrd="1" destOrd="0" presId="urn:microsoft.com/office/officeart/2005/8/layout/radial4"/>
    <dgm:cxn modelId="{BCFCD7C5-FF1A-4EFE-8577-F1FBBBCE83F9}" type="presParOf" srcId="{AC2C91F6-5394-4DD2-B016-930045CD517E}" destId="{CF5FD172-725A-4181-95A5-A9B4AE64CE6A}" srcOrd="2" destOrd="0" presId="urn:microsoft.com/office/officeart/2005/8/layout/radial4"/>
    <dgm:cxn modelId="{0CE323CF-C42F-4B02-9812-BD6337E78A3D}" type="presParOf" srcId="{AC2C91F6-5394-4DD2-B016-930045CD517E}" destId="{39F0617A-0D2E-488D-BFC8-837D84915443}" srcOrd="3" destOrd="0" presId="urn:microsoft.com/office/officeart/2005/8/layout/radial4"/>
    <dgm:cxn modelId="{D02E092C-26E6-407F-B3D3-FBB36512F05C}" type="presParOf" srcId="{AC2C91F6-5394-4DD2-B016-930045CD517E}" destId="{AA5BFA78-E8A3-4EE4-AF2C-2C752551826F}" srcOrd="4" destOrd="0" presId="urn:microsoft.com/office/officeart/2005/8/layout/radial4"/>
    <dgm:cxn modelId="{4776EF0E-AD6C-4909-94B8-D8FE5172F0E0}" type="presParOf" srcId="{AC2C91F6-5394-4DD2-B016-930045CD517E}" destId="{C6D9B3B2-5187-416D-A862-AA45FE1EB90E}" srcOrd="5" destOrd="0" presId="urn:microsoft.com/office/officeart/2005/8/layout/radial4"/>
    <dgm:cxn modelId="{348F79DF-5535-417B-8591-1BC0CE53CE46}" type="presParOf" srcId="{AC2C91F6-5394-4DD2-B016-930045CD517E}" destId="{C2FF629B-2AFC-41A4-805E-359B71AEDAC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520C6-FCC6-4C93-8776-DB73217D19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0DED3-0DC5-41C3-BC5A-ABA375C2DE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The Plan provides a </a:t>
          </a:r>
          <a:r>
            <a:rPr lang="en-GB" sz="1800" b="1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comprehensive picture </a:t>
          </a:r>
          <a:r>
            <a:rPr lang="en-GB" sz="1800" b="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of how the Scottish Government is delivering for rural communities and a</a:t>
          </a:r>
          <a:r>
            <a:rPr lang="en-GB" sz="1800" b="1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 clear vision </a:t>
          </a:r>
          <a:r>
            <a:rPr lang="en-GB" sz="1800" b="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for rural Scotland’s future</a:t>
          </a:r>
          <a:endParaRPr lang="en-US" sz="1800" dirty="0">
            <a:solidFill>
              <a:schemeClr val="accent3">
                <a:lumMod val="50000"/>
              </a:schemeClr>
            </a:solidFill>
            <a:latin typeface="Aptos (body)"/>
            <a:cs typeface="Arial" panose="020B0604020202020204" pitchFamily="34" charset="0"/>
          </a:endParaRPr>
        </a:p>
      </dgm:t>
    </dgm:pt>
    <dgm:pt modelId="{B92E4078-3F9B-4CEE-812C-EFB36508F466}" type="parTrans" cxnId="{6CB0B935-27B8-4FE5-AA55-26A30E392836}">
      <dgm:prSet/>
      <dgm:spPr/>
      <dgm:t>
        <a:bodyPr/>
        <a:lstStyle/>
        <a:p>
          <a:endParaRPr lang="en-US"/>
        </a:p>
      </dgm:t>
    </dgm:pt>
    <dgm:pt modelId="{E202E04E-9585-4966-A11E-776359E653ED}" type="sibTrans" cxnId="{6CB0B935-27B8-4FE5-AA55-26A30E392836}">
      <dgm:prSet/>
      <dgm:spPr/>
      <dgm:t>
        <a:bodyPr/>
        <a:lstStyle/>
        <a:p>
          <a:endParaRPr lang="en-US"/>
        </a:p>
      </dgm:t>
    </dgm:pt>
    <dgm:pt modelId="{66A6CF59-59BD-4787-B938-C04853F699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kern="1200" dirty="0"/>
            <a:t>We are developing a new approach to </a:t>
          </a:r>
          <a:r>
            <a:rPr lang="en-GB" sz="1800" b="1" kern="1200" dirty="0"/>
            <a:t>regular monitoring of the key metrics</a:t>
          </a:r>
          <a:r>
            <a:rPr lang="en-GB" sz="1800" kern="1200" dirty="0"/>
            <a:t> across rural Scotland to help us respond and adapt our focus to where it is most needed</a:t>
          </a:r>
          <a:endParaRPr lang="en-US" sz="1800" kern="1200" dirty="0">
            <a:solidFill>
              <a:srgbClr val="196B24">
                <a:lumMod val="5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033E0E-BA33-4A85-A952-74310BB60617}" type="parTrans" cxnId="{5D4671F7-A8DC-41A0-A04B-0D6BBDF4DFA2}">
      <dgm:prSet/>
      <dgm:spPr/>
      <dgm:t>
        <a:bodyPr/>
        <a:lstStyle/>
        <a:p>
          <a:endParaRPr lang="en-US"/>
        </a:p>
      </dgm:t>
    </dgm:pt>
    <dgm:pt modelId="{57D5C8EE-46B6-4AA2-A803-F74F5C30E5B3}" type="sibTrans" cxnId="{5D4671F7-A8DC-41A0-A04B-0D6BBDF4DFA2}">
      <dgm:prSet/>
      <dgm:spPr/>
      <dgm:t>
        <a:bodyPr/>
        <a:lstStyle/>
        <a:p>
          <a:endParaRPr lang="en-US"/>
        </a:p>
      </dgm:t>
    </dgm:pt>
    <dgm:pt modelId="{8EFBF79D-B78E-47A0-B6B8-573AA62979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0" kern="12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We will roll out a </a:t>
          </a:r>
          <a:r>
            <a:rPr lang="en-GB" sz="1800" b="1" kern="12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Rural Lens Toolkit </a:t>
          </a:r>
          <a:r>
            <a:rPr lang="en-GB" sz="1800" kern="12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to ensure rural needs are considered in all policy making in Scottish Government</a:t>
          </a:r>
          <a:endParaRPr lang="en-US" sz="1800" kern="1200" dirty="0">
            <a:solidFill>
              <a:srgbClr val="196B24">
                <a:lumMod val="50000"/>
              </a:srgb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9D0A035-BB3B-4E5C-921F-54C1EEB270C1}" type="parTrans" cxnId="{508C3306-3FC9-4FE0-8EE8-73E81B8E4909}">
      <dgm:prSet/>
      <dgm:spPr/>
      <dgm:t>
        <a:bodyPr/>
        <a:lstStyle/>
        <a:p>
          <a:endParaRPr lang="en-GB"/>
        </a:p>
      </dgm:t>
    </dgm:pt>
    <dgm:pt modelId="{4BFECC8E-7BAA-4E8F-BB3D-A3AB7BC08D5C}" type="sibTrans" cxnId="{508C3306-3FC9-4FE0-8EE8-73E81B8E4909}">
      <dgm:prSet/>
      <dgm:spPr/>
      <dgm:t>
        <a:bodyPr/>
        <a:lstStyle/>
        <a:p>
          <a:endParaRPr lang="en-GB"/>
        </a:p>
      </dgm:t>
    </dgm:pt>
    <dgm:pt modelId="{A74AD696-80DA-4302-962B-51AB3AA8FB01}" type="pres">
      <dgm:prSet presAssocID="{9A1520C6-FCC6-4C93-8776-DB73217D19E0}" presName="root" presStyleCnt="0">
        <dgm:presLayoutVars>
          <dgm:dir/>
          <dgm:resizeHandles val="exact"/>
        </dgm:presLayoutVars>
      </dgm:prSet>
      <dgm:spPr/>
    </dgm:pt>
    <dgm:pt modelId="{BD4E36F6-2F4C-4BDD-B6A0-0EE882009677}" type="pres">
      <dgm:prSet presAssocID="{6FC0DED3-0DC5-41C3-BC5A-ABA375C2DE92}" presName="compNode" presStyleCnt="0"/>
      <dgm:spPr/>
    </dgm:pt>
    <dgm:pt modelId="{B6FDEDCB-3114-40A5-964A-C8E5AC1DE338}" type="pres">
      <dgm:prSet presAssocID="{6FC0DED3-0DC5-41C3-BC5A-ABA375C2DE92}" presName="bgRect" presStyleLbl="bgShp" presStyleIdx="0" presStyleCnt="3" custLinFactNeighborX="1036" custLinFactNeighborY="12455"/>
      <dgm:spPr>
        <a:solidFill>
          <a:schemeClr val="tx2">
            <a:lumMod val="25000"/>
            <a:lumOff val="75000"/>
          </a:schemeClr>
        </a:solidFill>
      </dgm:spPr>
    </dgm:pt>
    <dgm:pt modelId="{25AB8F7B-024E-40FA-A281-7E7249A840D7}" type="pres">
      <dgm:prSet presAssocID="{6FC0DED3-0DC5-41C3-BC5A-ABA375C2DE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 with solid fill"/>
        </a:ext>
      </dgm:extLst>
    </dgm:pt>
    <dgm:pt modelId="{3136B0CF-FAD8-43B0-B7C7-18A0F268FB39}" type="pres">
      <dgm:prSet presAssocID="{6FC0DED3-0DC5-41C3-BC5A-ABA375C2DE92}" presName="spaceRect" presStyleCnt="0"/>
      <dgm:spPr/>
    </dgm:pt>
    <dgm:pt modelId="{5C889871-F679-4F9B-90B9-FDC0170BFA07}" type="pres">
      <dgm:prSet presAssocID="{6FC0DED3-0DC5-41C3-BC5A-ABA375C2DE92}" presName="parTx" presStyleLbl="revTx" presStyleIdx="0" presStyleCnt="3" custScaleX="115470" custScaleY="104564">
        <dgm:presLayoutVars>
          <dgm:chMax val="0"/>
          <dgm:chPref val="0"/>
        </dgm:presLayoutVars>
      </dgm:prSet>
      <dgm:spPr/>
    </dgm:pt>
    <dgm:pt modelId="{623FE4BA-1C56-41A3-9AE2-C0CDA94937AF}" type="pres">
      <dgm:prSet presAssocID="{E202E04E-9585-4966-A11E-776359E653ED}" presName="sibTrans" presStyleCnt="0"/>
      <dgm:spPr/>
    </dgm:pt>
    <dgm:pt modelId="{474B0242-415E-48B5-84AA-151F8DAC20EE}" type="pres">
      <dgm:prSet presAssocID="{8EFBF79D-B78E-47A0-B6B8-573AA62979A5}" presName="compNode" presStyleCnt="0"/>
      <dgm:spPr/>
    </dgm:pt>
    <dgm:pt modelId="{D66B0FA8-2B34-4E43-B3E0-A8BDAEA2A302}" type="pres">
      <dgm:prSet presAssocID="{8EFBF79D-B78E-47A0-B6B8-573AA62979A5}" presName="bgRect" presStyleLbl="bgShp" presStyleIdx="1" presStyleCnt="3"/>
      <dgm:spPr/>
    </dgm:pt>
    <dgm:pt modelId="{E54D1269-64A2-4C0A-8EE5-BE6B2F4A1353}" type="pres">
      <dgm:prSet presAssocID="{8EFBF79D-B78E-47A0-B6B8-573AA62979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D2284E1D-6FDD-4562-BB1B-82F859B0C1F6}" type="pres">
      <dgm:prSet presAssocID="{8EFBF79D-B78E-47A0-B6B8-573AA62979A5}" presName="spaceRect" presStyleCnt="0"/>
      <dgm:spPr/>
    </dgm:pt>
    <dgm:pt modelId="{62DD80F5-9344-465E-A818-55F2E11F8520}" type="pres">
      <dgm:prSet presAssocID="{8EFBF79D-B78E-47A0-B6B8-573AA62979A5}" presName="parTx" presStyleLbl="revTx" presStyleIdx="1" presStyleCnt="3" custScaleX="113516" custScaleY="100000">
        <dgm:presLayoutVars>
          <dgm:chMax val="0"/>
          <dgm:chPref val="0"/>
        </dgm:presLayoutVars>
      </dgm:prSet>
      <dgm:spPr/>
    </dgm:pt>
    <dgm:pt modelId="{FD5A959D-00F7-4541-8A4B-CC4E5BE7540E}" type="pres">
      <dgm:prSet presAssocID="{4BFECC8E-7BAA-4E8F-BB3D-A3AB7BC08D5C}" presName="sibTrans" presStyleCnt="0"/>
      <dgm:spPr/>
    </dgm:pt>
    <dgm:pt modelId="{58461F77-7CCB-4F51-AE29-CB04A0DB2BF7}" type="pres">
      <dgm:prSet presAssocID="{66A6CF59-59BD-4787-B938-C04853F699AB}" presName="compNode" presStyleCnt="0"/>
      <dgm:spPr/>
    </dgm:pt>
    <dgm:pt modelId="{A4CDD611-549D-498C-888F-4BB02F528B80}" type="pres">
      <dgm:prSet presAssocID="{66A6CF59-59BD-4787-B938-C04853F699AB}" presName="bgRect" presStyleLbl="bgShp" presStyleIdx="2" presStyleCnt="3" custScaleY="102698"/>
      <dgm:spPr>
        <a:solidFill>
          <a:schemeClr val="tx2">
            <a:lumMod val="25000"/>
            <a:lumOff val="75000"/>
          </a:schemeClr>
        </a:solidFill>
      </dgm:spPr>
    </dgm:pt>
    <dgm:pt modelId="{2643A5F5-9427-45B3-AD6F-7DB2158B10CB}" type="pres">
      <dgm:prSet presAssocID="{66A6CF59-59BD-4787-B938-C04853F699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11436C6-ACD8-4251-80E4-B2FBAA6C0C62}" type="pres">
      <dgm:prSet presAssocID="{66A6CF59-59BD-4787-B938-C04853F699AB}" presName="spaceRect" presStyleCnt="0"/>
      <dgm:spPr/>
    </dgm:pt>
    <dgm:pt modelId="{1E4F2872-8717-4346-B3F5-FE4D38DC777D}" type="pres">
      <dgm:prSet presAssocID="{66A6CF59-59BD-4787-B938-C04853F699AB}" presName="parTx" presStyleLbl="revTx" presStyleIdx="2" presStyleCnt="3" custScaleX="112649">
        <dgm:presLayoutVars>
          <dgm:chMax val="0"/>
          <dgm:chPref val="0"/>
        </dgm:presLayoutVars>
      </dgm:prSet>
      <dgm:spPr/>
    </dgm:pt>
  </dgm:ptLst>
  <dgm:cxnLst>
    <dgm:cxn modelId="{508C3306-3FC9-4FE0-8EE8-73E81B8E4909}" srcId="{9A1520C6-FCC6-4C93-8776-DB73217D19E0}" destId="{8EFBF79D-B78E-47A0-B6B8-573AA62979A5}" srcOrd="1" destOrd="0" parTransId="{19D0A035-BB3B-4E5C-921F-54C1EEB270C1}" sibTransId="{4BFECC8E-7BAA-4E8F-BB3D-A3AB7BC08D5C}"/>
    <dgm:cxn modelId="{8D3A9710-FF06-4CB8-B97A-554D0D25FC2D}" type="presOf" srcId="{8EFBF79D-B78E-47A0-B6B8-573AA62979A5}" destId="{62DD80F5-9344-465E-A818-55F2E11F8520}" srcOrd="0" destOrd="0" presId="urn:microsoft.com/office/officeart/2018/2/layout/IconVerticalSolidList"/>
    <dgm:cxn modelId="{30BAAB22-93C0-4DA4-B239-1AF88C4F2B32}" type="presOf" srcId="{6FC0DED3-0DC5-41C3-BC5A-ABA375C2DE92}" destId="{5C889871-F679-4F9B-90B9-FDC0170BFA07}" srcOrd="0" destOrd="0" presId="urn:microsoft.com/office/officeart/2018/2/layout/IconVerticalSolidList"/>
    <dgm:cxn modelId="{D2010634-1978-45D5-A308-A883D16D3A3D}" type="presOf" srcId="{66A6CF59-59BD-4787-B938-C04853F699AB}" destId="{1E4F2872-8717-4346-B3F5-FE4D38DC777D}" srcOrd="0" destOrd="0" presId="urn:microsoft.com/office/officeart/2018/2/layout/IconVerticalSolidList"/>
    <dgm:cxn modelId="{6CB0B935-27B8-4FE5-AA55-26A30E392836}" srcId="{9A1520C6-FCC6-4C93-8776-DB73217D19E0}" destId="{6FC0DED3-0DC5-41C3-BC5A-ABA375C2DE92}" srcOrd="0" destOrd="0" parTransId="{B92E4078-3F9B-4CEE-812C-EFB36508F466}" sibTransId="{E202E04E-9585-4966-A11E-776359E653ED}"/>
    <dgm:cxn modelId="{7C713D93-E43D-497E-B978-D1AB53054324}" type="presOf" srcId="{9A1520C6-FCC6-4C93-8776-DB73217D19E0}" destId="{A74AD696-80DA-4302-962B-51AB3AA8FB01}" srcOrd="0" destOrd="0" presId="urn:microsoft.com/office/officeart/2018/2/layout/IconVerticalSolidList"/>
    <dgm:cxn modelId="{5D4671F7-A8DC-41A0-A04B-0D6BBDF4DFA2}" srcId="{9A1520C6-FCC6-4C93-8776-DB73217D19E0}" destId="{66A6CF59-59BD-4787-B938-C04853F699AB}" srcOrd="2" destOrd="0" parTransId="{BE033E0E-BA33-4A85-A952-74310BB60617}" sibTransId="{57D5C8EE-46B6-4AA2-A803-F74F5C30E5B3}"/>
    <dgm:cxn modelId="{F8B8D789-5A3F-48E6-81B8-6026672396CA}" type="presParOf" srcId="{A74AD696-80DA-4302-962B-51AB3AA8FB01}" destId="{BD4E36F6-2F4C-4BDD-B6A0-0EE882009677}" srcOrd="0" destOrd="0" presId="urn:microsoft.com/office/officeart/2018/2/layout/IconVerticalSolidList"/>
    <dgm:cxn modelId="{8D20493A-D435-4756-9DA7-E331D00198BA}" type="presParOf" srcId="{BD4E36F6-2F4C-4BDD-B6A0-0EE882009677}" destId="{B6FDEDCB-3114-40A5-964A-C8E5AC1DE338}" srcOrd="0" destOrd="0" presId="urn:microsoft.com/office/officeart/2018/2/layout/IconVerticalSolidList"/>
    <dgm:cxn modelId="{7CC5D4CD-8461-4F98-A71C-10488A29FD75}" type="presParOf" srcId="{BD4E36F6-2F4C-4BDD-B6A0-0EE882009677}" destId="{25AB8F7B-024E-40FA-A281-7E7249A840D7}" srcOrd="1" destOrd="0" presId="urn:microsoft.com/office/officeart/2018/2/layout/IconVerticalSolidList"/>
    <dgm:cxn modelId="{EADFFB46-48BF-43D9-8AF6-7EEADC897BC9}" type="presParOf" srcId="{BD4E36F6-2F4C-4BDD-B6A0-0EE882009677}" destId="{3136B0CF-FAD8-43B0-B7C7-18A0F268FB39}" srcOrd="2" destOrd="0" presId="urn:microsoft.com/office/officeart/2018/2/layout/IconVerticalSolidList"/>
    <dgm:cxn modelId="{12BDDE36-74FD-41E8-9618-87C338CDFC4D}" type="presParOf" srcId="{BD4E36F6-2F4C-4BDD-B6A0-0EE882009677}" destId="{5C889871-F679-4F9B-90B9-FDC0170BFA07}" srcOrd="3" destOrd="0" presId="urn:microsoft.com/office/officeart/2018/2/layout/IconVerticalSolidList"/>
    <dgm:cxn modelId="{B39579D2-A997-4A74-943C-3AA99F392837}" type="presParOf" srcId="{A74AD696-80DA-4302-962B-51AB3AA8FB01}" destId="{623FE4BA-1C56-41A3-9AE2-C0CDA94937AF}" srcOrd="1" destOrd="0" presId="urn:microsoft.com/office/officeart/2018/2/layout/IconVerticalSolidList"/>
    <dgm:cxn modelId="{FF81EA3A-6A69-4CAC-9D23-D817E459DF3E}" type="presParOf" srcId="{A74AD696-80DA-4302-962B-51AB3AA8FB01}" destId="{474B0242-415E-48B5-84AA-151F8DAC20EE}" srcOrd="2" destOrd="0" presId="urn:microsoft.com/office/officeart/2018/2/layout/IconVerticalSolidList"/>
    <dgm:cxn modelId="{49FF7C05-BD20-4CD7-BE37-B06A41F76AAE}" type="presParOf" srcId="{474B0242-415E-48B5-84AA-151F8DAC20EE}" destId="{D66B0FA8-2B34-4E43-B3E0-A8BDAEA2A302}" srcOrd="0" destOrd="0" presId="urn:microsoft.com/office/officeart/2018/2/layout/IconVerticalSolidList"/>
    <dgm:cxn modelId="{39C96D67-481B-4CF8-9223-9DAE12FBA5F4}" type="presParOf" srcId="{474B0242-415E-48B5-84AA-151F8DAC20EE}" destId="{E54D1269-64A2-4C0A-8EE5-BE6B2F4A1353}" srcOrd="1" destOrd="0" presId="urn:microsoft.com/office/officeart/2018/2/layout/IconVerticalSolidList"/>
    <dgm:cxn modelId="{D6232E2E-A253-466B-9C74-57B41F465751}" type="presParOf" srcId="{474B0242-415E-48B5-84AA-151F8DAC20EE}" destId="{D2284E1D-6FDD-4562-BB1B-82F859B0C1F6}" srcOrd="2" destOrd="0" presId="urn:microsoft.com/office/officeart/2018/2/layout/IconVerticalSolidList"/>
    <dgm:cxn modelId="{CA53ED8D-E521-4798-8976-4F782A31B94B}" type="presParOf" srcId="{474B0242-415E-48B5-84AA-151F8DAC20EE}" destId="{62DD80F5-9344-465E-A818-55F2E11F8520}" srcOrd="3" destOrd="0" presId="urn:microsoft.com/office/officeart/2018/2/layout/IconVerticalSolidList"/>
    <dgm:cxn modelId="{04C54219-081F-4EB9-9BB5-8F0103D77F5B}" type="presParOf" srcId="{A74AD696-80DA-4302-962B-51AB3AA8FB01}" destId="{FD5A959D-00F7-4541-8A4B-CC4E5BE7540E}" srcOrd="3" destOrd="0" presId="urn:microsoft.com/office/officeart/2018/2/layout/IconVerticalSolidList"/>
    <dgm:cxn modelId="{062C1BAF-AC68-435C-84B7-02263159848B}" type="presParOf" srcId="{A74AD696-80DA-4302-962B-51AB3AA8FB01}" destId="{58461F77-7CCB-4F51-AE29-CB04A0DB2BF7}" srcOrd="4" destOrd="0" presId="urn:microsoft.com/office/officeart/2018/2/layout/IconVerticalSolidList"/>
    <dgm:cxn modelId="{C4A0F2A7-D90C-40ED-AEBB-A7698AD3BE4A}" type="presParOf" srcId="{58461F77-7CCB-4F51-AE29-CB04A0DB2BF7}" destId="{A4CDD611-549D-498C-888F-4BB02F528B80}" srcOrd="0" destOrd="0" presId="urn:microsoft.com/office/officeart/2018/2/layout/IconVerticalSolidList"/>
    <dgm:cxn modelId="{6414B112-513A-4348-9407-2A58BDECA918}" type="presParOf" srcId="{58461F77-7CCB-4F51-AE29-CB04A0DB2BF7}" destId="{2643A5F5-9427-45B3-AD6F-7DB2158B10CB}" srcOrd="1" destOrd="0" presId="urn:microsoft.com/office/officeart/2018/2/layout/IconVerticalSolidList"/>
    <dgm:cxn modelId="{ED07CDD7-3F33-44EA-AE32-D8E0AECF2D7E}" type="presParOf" srcId="{58461F77-7CCB-4F51-AE29-CB04A0DB2BF7}" destId="{811436C6-ACD8-4251-80E4-B2FBAA6C0C62}" srcOrd="2" destOrd="0" presId="urn:microsoft.com/office/officeart/2018/2/layout/IconVerticalSolidList"/>
    <dgm:cxn modelId="{7086D4F2-EE18-454F-987F-14D258135BCB}" type="presParOf" srcId="{58461F77-7CCB-4F51-AE29-CB04A0DB2BF7}" destId="{1E4F2872-8717-4346-B3F5-FE4D38DC77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8111B-551C-468C-80AD-0ECC644D4267}" type="doc">
      <dgm:prSet loTypeId="urn:microsoft.com/office/officeart/2011/layout/HexagonRadial" loCatId="officeonlin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C29C13E-CF79-4907-A7D8-3BCCCA291B9E}">
      <dgm:prSet phldrT="[Text]" custT="1"/>
      <dgm:spPr/>
      <dgm:t>
        <a:bodyPr/>
        <a:lstStyle/>
        <a:p>
          <a:r>
            <a:rPr lang="en-GB" sz="1600" b="1"/>
            <a:t>Mainland Rural Delivery Plan</a:t>
          </a:r>
          <a:endParaRPr lang="en-GB" sz="1600" b="1" dirty="0"/>
        </a:p>
      </dgm:t>
    </dgm:pt>
    <dgm:pt modelId="{6CDFFA3A-C1C6-426B-B931-3B6C4C5F2BD4}" type="parTrans" cxnId="{C2682A74-7E7C-4266-8618-2F18487A9E4E}">
      <dgm:prSet/>
      <dgm:spPr/>
      <dgm:t>
        <a:bodyPr/>
        <a:lstStyle/>
        <a:p>
          <a:endParaRPr lang="en-GB"/>
        </a:p>
      </dgm:t>
    </dgm:pt>
    <dgm:pt modelId="{27936448-40D1-49A3-9F80-3F42639FC6AC}" type="sibTrans" cxnId="{C2682A74-7E7C-4266-8618-2F18487A9E4E}">
      <dgm:prSet/>
      <dgm:spPr/>
      <dgm:t>
        <a:bodyPr/>
        <a:lstStyle/>
        <a:p>
          <a:endParaRPr lang="en-GB"/>
        </a:p>
      </dgm:t>
    </dgm:pt>
    <dgm:pt modelId="{145B9D3D-5EC0-4BA4-BA51-EC77710275D8}">
      <dgm:prSet phldrT="[Text]"/>
      <dgm:spPr/>
      <dgm:t>
        <a:bodyPr/>
        <a:lstStyle/>
        <a:p>
          <a:r>
            <a:rPr lang="en-GB" b="1" dirty="0"/>
            <a:t>Ministerial Commitment and ongoing input to the Plan</a:t>
          </a:r>
        </a:p>
      </dgm:t>
    </dgm:pt>
    <dgm:pt modelId="{E8BD167D-7DB1-4494-B578-B08D0AEB6ABC}" type="parTrans" cxnId="{4A49585B-CE45-485A-89AD-CE96A88EADE7}">
      <dgm:prSet/>
      <dgm:spPr/>
      <dgm:t>
        <a:bodyPr/>
        <a:lstStyle/>
        <a:p>
          <a:endParaRPr lang="en-GB"/>
        </a:p>
      </dgm:t>
    </dgm:pt>
    <dgm:pt modelId="{A0267D36-01B0-4849-8936-3645ADEF4419}" type="sibTrans" cxnId="{4A49585B-CE45-485A-89AD-CE96A88EADE7}">
      <dgm:prSet/>
      <dgm:spPr/>
      <dgm:t>
        <a:bodyPr/>
        <a:lstStyle/>
        <a:p>
          <a:endParaRPr lang="en-GB"/>
        </a:p>
      </dgm:t>
    </dgm:pt>
    <dgm:pt modelId="{532BE1B1-9884-4D46-BC15-AD5441783663}">
      <dgm:prSet phldrT="[Text]"/>
      <dgm:spPr/>
      <dgm:t>
        <a:bodyPr/>
        <a:lstStyle/>
        <a:p>
          <a:pPr>
            <a:buNone/>
          </a:pPr>
          <a:r>
            <a:rPr lang="en-GB" b="1" dirty="0"/>
            <a:t>Working across Scottish Government to understand range of rural issues</a:t>
          </a:r>
        </a:p>
      </dgm:t>
    </dgm:pt>
    <dgm:pt modelId="{289AAAF4-3F67-45A3-97D5-0C6ED86A5EA8}" type="parTrans" cxnId="{8733929B-96D1-4B31-BCA1-C1EE44ABAA1D}">
      <dgm:prSet/>
      <dgm:spPr/>
      <dgm:t>
        <a:bodyPr/>
        <a:lstStyle/>
        <a:p>
          <a:endParaRPr lang="en-GB"/>
        </a:p>
      </dgm:t>
    </dgm:pt>
    <dgm:pt modelId="{B413E6FB-8CF4-4A0D-8B9C-7E615204693D}" type="sibTrans" cxnId="{8733929B-96D1-4B31-BCA1-C1EE44ABAA1D}">
      <dgm:prSet/>
      <dgm:spPr/>
      <dgm:t>
        <a:bodyPr/>
        <a:lstStyle/>
        <a:p>
          <a:endParaRPr lang="en-GB"/>
        </a:p>
      </dgm:t>
    </dgm:pt>
    <dgm:pt modelId="{4D946FC0-39EB-436B-B989-421EF174983E}">
      <dgm:prSet phldrT="[Text]" phldr="1"/>
      <dgm:spPr/>
      <dgm:t>
        <a:bodyPr/>
        <a:lstStyle/>
        <a:p>
          <a:endParaRPr lang="en-GB" dirty="0"/>
        </a:p>
      </dgm:t>
    </dgm:pt>
    <dgm:pt modelId="{B8A9F3C2-FFB5-4386-9A0E-570384E9048C}" type="parTrans" cxnId="{59E42527-EE9C-45B5-9C1D-AE208928E488}">
      <dgm:prSet/>
      <dgm:spPr/>
      <dgm:t>
        <a:bodyPr/>
        <a:lstStyle/>
        <a:p>
          <a:endParaRPr lang="en-GB"/>
        </a:p>
      </dgm:t>
    </dgm:pt>
    <dgm:pt modelId="{B4D78F28-AEDF-4397-95FB-52A6BAE2E901}" type="sibTrans" cxnId="{59E42527-EE9C-45B5-9C1D-AE208928E488}">
      <dgm:prSet/>
      <dgm:spPr/>
      <dgm:t>
        <a:bodyPr/>
        <a:lstStyle/>
        <a:p>
          <a:endParaRPr lang="en-GB"/>
        </a:p>
      </dgm:t>
    </dgm:pt>
    <dgm:pt modelId="{B773A3E2-7958-4DF9-82DB-7D976127C570}">
      <dgm:prSet phldrT="[Text]" phldr="1"/>
      <dgm:spPr/>
      <dgm:t>
        <a:bodyPr/>
        <a:lstStyle/>
        <a:p>
          <a:endParaRPr lang="en-GB" dirty="0"/>
        </a:p>
      </dgm:t>
    </dgm:pt>
    <dgm:pt modelId="{92E9478D-6036-48FE-AC81-F5A4A92269B4}" type="parTrans" cxnId="{4DDB3F01-9281-4FFE-9AA0-426C90EBDD52}">
      <dgm:prSet/>
      <dgm:spPr/>
      <dgm:t>
        <a:bodyPr/>
        <a:lstStyle/>
        <a:p>
          <a:endParaRPr lang="en-GB"/>
        </a:p>
      </dgm:t>
    </dgm:pt>
    <dgm:pt modelId="{B1D51AC5-87E2-4709-8A56-09018F75F19B}" type="sibTrans" cxnId="{4DDB3F01-9281-4FFE-9AA0-426C90EBDD52}">
      <dgm:prSet/>
      <dgm:spPr/>
      <dgm:t>
        <a:bodyPr/>
        <a:lstStyle/>
        <a:p>
          <a:endParaRPr lang="en-GB"/>
        </a:p>
      </dgm:t>
    </dgm:pt>
    <dgm:pt modelId="{827FC7C1-5A6E-40A0-B611-DC8546975B24}">
      <dgm:prSet phldrT="[Text]" phldr="1"/>
      <dgm:spPr/>
      <dgm:t>
        <a:bodyPr/>
        <a:lstStyle/>
        <a:p>
          <a:endParaRPr lang="en-GB" dirty="0"/>
        </a:p>
      </dgm:t>
    </dgm:pt>
    <dgm:pt modelId="{A3FD320F-31A4-4E17-AAE5-8ACDA9A33B22}" type="parTrans" cxnId="{F9E96DBD-869B-48F5-94AB-D9BA9C8C5287}">
      <dgm:prSet/>
      <dgm:spPr/>
      <dgm:t>
        <a:bodyPr/>
        <a:lstStyle/>
        <a:p>
          <a:endParaRPr lang="en-GB"/>
        </a:p>
      </dgm:t>
    </dgm:pt>
    <dgm:pt modelId="{F0A10D6F-083F-44B8-9444-07FC515C864D}" type="sibTrans" cxnId="{F9E96DBD-869B-48F5-94AB-D9BA9C8C5287}">
      <dgm:prSet/>
      <dgm:spPr/>
      <dgm:t>
        <a:bodyPr/>
        <a:lstStyle/>
        <a:p>
          <a:endParaRPr lang="en-GB"/>
        </a:p>
      </dgm:t>
    </dgm:pt>
    <dgm:pt modelId="{3B34A1D6-E503-4738-95D1-397C012FEB2E}">
      <dgm:prSet phldrT="[Text]" phldr="1"/>
      <dgm:spPr/>
      <dgm:t>
        <a:bodyPr/>
        <a:lstStyle/>
        <a:p>
          <a:endParaRPr lang="en-GB"/>
        </a:p>
      </dgm:t>
    </dgm:pt>
    <dgm:pt modelId="{14DAF712-D163-408C-9D40-28B3A2780451}" type="parTrans" cxnId="{D6400327-F39B-485A-9B3C-734042770C7A}">
      <dgm:prSet/>
      <dgm:spPr/>
      <dgm:t>
        <a:bodyPr/>
        <a:lstStyle/>
        <a:p>
          <a:endParaRPr lang="en-GB"/>
        </a:p>
      </dgm:t>
    </dgm:pt>
    <dgm:pt modelId="{79388525-8627-4F4F-8CAB-42CC220131A5}" type="sibTrans" cxnId="{D6400327-F39B-485A-9B3C-734042770C7A}">
      <dgm:prSet/>
      <dgm:spPr/>
      <dgm:t>
        <a:bodyPr/>
        <a:lstStyle/>
        <a:p>
          <a:endParaRPr lang="en-GB"/>
        </a:p>
      </dgm:t>
    </dgm:pt>
    <dgm:pt modelId="{7BEE4E45-22E6-4DC1-B011-EA032E43DE26}">
      <dgm:prSet/>
      <dgm:spPr/>
      <dgm:t>
        <a:bodyPr/>
        <a:lstStyle/>
        <a:p>
          <a:endParaRPr lang="en-GB" dirty="0"/>
        </a:p>
      </dgm:t>
    </dgm:pt>
    <dgm:pt modelId="{1E465EDC-D125-4FB0-8C0B-AEB6B58F423A}" type="parTrans" cxnId="{84534D8C-0ACD-4E6E-AAE6-6C9F470B2118}">
      <dgm:prSet/>
      <dgm:spPr/>
      <dgm:t>
        <a:bodyPr/>
        <a:lstStyle/>
        <a:p>
          <a:endParaRPr lang="en-GB"/>
        </a:p>
      </dgm:t>
    </dgm:pt>
    <dgm:pt modelId="{A630934A-DAF7-44D2-B54D-712867A83422}" type="sibTrans" cxnId="{84534D8C-0ACD-4E6E-AAE6-6C9F470B2118}">
      <dgm:prSet/>
      <dgm:spPr/>
      <dgm:t>
        <a:bodyPr/>
        <a:lstStyle/>
        <a:p>
          <a:endParaRPr lang="en-GB"/>
        </a:p>
      </dgm:t>
    </dgm:pt>
    <dgm:pt modelId="{00E9F299-1885-4754-BE6F-D55C28546B19}">
      <dgm:prSet/>
      <dgm:spPr/>
      <dgm:t>
        <a:bodyPr/>
        <a:lstStyle/>
        <a:p>
          <a:endParaRPr lang="en-GB" dirty="0"/>
        </a:p>
      </dgm:t>
    </dgm:pt>
    <dgm:pt modelId="{EAF0E77A-D58E-4264-AB1C-AAA354FD4148}" type="parTrans" cxnId="{A1C6B281-1DFA-404A-9282-DB19B4942D4F}">
      <dgm:prSet/>
      <dgm:spPr/>
      <dgm:t>
        <a:bodyPr/>
        <a:lstStyle/>
        <a:p>
          <a:endParaRPr lang="en-GB"/>
        </a:p>
      </dgm:t>
    </dgm:pt>
    <dgm:pt modelId="{158564EF-A258-4580-9E69-ABE9B272FC10}" type="sibTrans" cxnId="{A1C6B281-1DFA-404A-9282-DB19B4942D4F}">
      <dgm:prSet/>
      <dgm:spPr/>
      <dgm:t>
        <a:bodyPr/>
        <a:lstStyle/>
        <a:p>
          <a:endParaRPr lang="en-GB"/>
        </a:p>
      </dgm:t>
    </dgm:pt>
    <dgm:pt modelId="{F3349A10-0056-43F0-BCE6-F1CB9E838934}">
      <dgm:prSet/>
      <dgm:spPr/>
      <dgm:t>
        <a:bodyPr/>
        <a:lstStyle/>
        <a:p>
          <a:r>
            <a:rPr lang="en-GB" b="1" dirty="0"/>
            <a:t>Developing a toolkit to support rural focussed policy making  </a:t>
          </a:r>
        </a:p>
      </dgm:t>
    </dgm:pt>
    <dgm:pt modelId="{810AA0AD-02B2-49AA-8220-AD3B274C8B3C}" type="parTrans" cxnId="{F3C0766C-8B43-4CB6-A57D-4110197A240D}">
      <dgm:prSet/>
      <dgm:spPr/>
      <dgm:t>
        <a:bodyPr/>
        <a:lstStyle/>
        <a:p>
          <a:endParaRPr lang="en-GB"/>
        </a:p>
      </dgm:t>
    </dgm:pt>
    <dgm:pt modelId="{76E3C64E-1F34-4131-B0DC-9496F92AAA3A}" type="sibTrans" cxnId="{F3C0766C-8B43-4CB6-A57D-4110197A240D}">
      <dgm:prSet/>
      <dgm:spPr/>
      <dgm:t>
        <a:bodyPr/>
        <a:lstStyle/>
        <a:p>
          <a:endParaRPr lang="en-GB"/>
        </a:p>
      </dgm:t>
    </dgm:pt>
    <dgm:pt modelId="{A1C19E4B-5B69-4043-82C2-A369411656D6}">
      <dgm:prSet/>
      <dgm:spPr/>
      <dgm:t>
        <a:bodyPr/>
        <a:lstStyle/>
        <a:p>
          <a:endParaRPr lang="en-GB" dirty="0"/>
        </a:p>
      </dgm:t>
    </dgm:pt>
    <dgm:pt modelId="{9A6ECE3B-B982-495A-AE8A-1A7CB5073D83}" type="parTrans" cxnId="{CFA543FD-F2A6-4AFE-81D1-5D8AB1AA43E3}">
      <dgm:prSet/>
      <dgm:spPr/>
      <dgm:t>
        <a:bodyPr/>
        <a:lstStyle/>
        <a:p>
          <a:endParaRPr lang="en-GB"/>
        </a:p>
      </dgm:t>
    </dgm:pt>
    <dgm:pt modelId="{FB66197A-92BD-4092-AA4A-3F4A2BB6EBEB}" type="sibTrans" cxnId="{CFA543FD-F2A6-4AFE-81D1-5D8AB1AA43E3}">
      <dgm:prSet/>
      <dgm:spPr/>
      <dgm:t>
        <a:bodyPr/>
        <a:lstStyle/>
        <a:p>
          <a:endParaRPr lang="en-GB"/>
        </a:p>
      </dgm:t>
    </dgm:pt>
    <dgm:pt modelId="{FE3DB899-5CB5-48BA-B5AA-271D62B5F6CF}">
      <dgm:prSet/>
      <dgm:spPr/>
      <dgm:t>
        <a:bodyPr/>
        <a:lstStyle/>
        <a:p>
          <a:endParaRPr lang="en-GB" dirty="0"/>
        </a:p>
      </dgm:t>
    </dgm:pt>
    <dgm:pt modelId="{E9B1805B-CC3A-4081-ABEB-114623D7D11D}" type="parTrans" cxnId="{ADCFE4CC-23B2-4ACB-A075-D2072E03A527}">
      <dgm:prSet/>
      <dgm:spPr/>
      <dgm:t>
        <a:bodyPr/>
        <a:lstStyle/>
        <a:p>
          <a:endParaRPr lang="en-GB"/>
        </a:p>
      </dgm:t>
    </dgm:pt>
    <dgm:pt modelId="{220C98A2-C791-4221-BB56-E1949CF5FECD}" type="sibTrans" cxnId="{ADCFE4CC-23B2-4ACB-A075-D2072E03A527}">
      <dgm:prSet/>
      <dgm:spPr/>
      <dgm:t>
        <a:bodyPr/>
        <a:lstStyle/>
        <a:p>
          <a:endParaRPr lang="en-GB"/>
        </a:p>
      </dgm:t>
    </dgm:pt>
    <dgm:pt modelId="{0E88AFE0-6A22-4ECA-80B8-C316362E4CA7}">
      <dgm:prSet/>
      <dgm:spPr/>
      <dgm:t>
        <a:bodyPr/>
        <a:lstStyle/>
        <a:p>
          <a:r>
            <a:rPr lang="en-GB" b="1" dirty="0"/>
            <a:t>Working with our data analysts to identify robust data sets</a:t>
          </a:r>
        </a:p>
      </dgm:t>
    </dgm:pt>
    <dgm:pt modelId="{4647011F-EE67-4CD3-8B76-2B8CB889AC55}" type="parTrans" cxnId="{626C7E59-F2FB-4074-8DD9-360F1D5AE9D3}">
      <dgm:prSet/>
      <dgm:spPr/>
      <dgm:t>
        <a:bodyPr/>
        <a:lstStyle/>
        <a:p>
          <a:endParaRPr lang="en-GB"/>
        </a:p>
      </dgm:t>
    </dgm:pt>
    <dgm:pt modelId="{B2F28D2B-F82F-489D-8017-BFF6EC447D75}" type="sibTrans" cxnId="{626C7E59-F2FB-4074-8DD9-360F1D5AE9D3}">
      <dgm:prSet/>
      <dgm:spPr/>
      <dgm:t>
        <a:bodyPr/>
        <a:lstStyle/>
        <a:p>
          <a:endParaRPr lang="en-GB"/>
        </a:p>
      </dgm:t>
    </dgm:pt>
    <dgm:pt modelId="{E74F16DE-8EF7-4F1E-9591-E1DD8DE65F54}">
      <dgm:prSet/>
      <dgm:spPr/>
      <dgm:t>
        <a:bodyPr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GB" b="1" kern="1200" dirty="0">
              <a:latin typeface="Aptos" panose="02110004020202020204"/>
              <a:ea typeface="+mn-ea"/>
              <a:cs typeface="+mn-cs"/>
            </a:rPr>
            <a:t>Reviewing previous public consultation responses </a:t>
          </a:r>
        </a:p>
      </dgm:t>
    </dgm:pt>
    <dgm:pt modelId="{9F16E825-EC1E-462E-AE06-2A146AA0D722}" type="parTrans" cxnId="{7F6FDE39-1515-4388-8577-4676C7A2A4C6}">
      <dgm:prSet/>
      <dgm:spPr/>
      <dgm:t>
        <a:bodyPr/>
        <a:lstStyle/>
        <a:p>
          <a:endParaRPr lang="en-GB"/>
        </a:p>
      </dgm:t>
    </dgm:pt>
    <dgm:pt modelId="{5287293B-1771-4BCB-B5B3-D3F45F1CDAC2}" type="sibTrans" cxnId="{7F6FDE39-1515-4388-8577-4676C7A2A4C6}">
      <dgm:prSet/>
      <dgm:spPr/>
      <dgm:t>
        <a:bodyPr/>
        <a:lstStyle/>
        <a:p>
          <a:endParaRPr lang="en-GB"/>
        </a:p>
      </dgm:t>
    </dgm:pt>
    <dgm:pt modelId="{7D197C4C-CB35-4066-BDB0-602368A3AD33}">
      <dgm:prSet/>
      <dgm:spPr/>
      <dgm:t>
        <a:bodyPr/>
        <a:lstStyle/>
        <a:p>
          <a:endParaRPr lang="en-US"/>
        </a:p>
      </dgm:t>
    </dgm:pt>
    <dgm:pt modelId="{5AE24FC0-D304-4F6F-9743-BCFFA7799485}" type="parTrans" cxnId="{3C8C906B-6636-4FB3-A6C0-8ACA488689D8}">
      <dgm:prSet/>
      <dgm:spPr/>
      <dgm:t>
        <a:bodyPr/>
        <a:lstStyle/>
        <a:p>
          <a:endParaRPr lang="en-GB"/>
        </a:p>
      </dgm:t>
    </dgm:pt>
    <dgm:pt modelId="{54C4F89B-0604-4C37-8B7B-88322BC3D709}" type="sibTrans" cxnId="{3C8C906B-6636-4FB3-A6C0-8ACA488689D8}">
      <dgm:prSet/>
      <dgm:spPr/>
      <dgm:t>
        <a:bodyPr/>
        <a:lstStyle/>
        <a:p>
          <a:endParaRPr lang="en-GB"/>
        </a:p>
      </dgm:t>
    </dgm:pt>
    <dgm:pt modelId="{AE37AF03-963C-484F-97C0-86C3DE05B4EF}">
      <dgm:prSet/>
      <dgm:spPr/>
      <dgm:t>
        <a:bodyPr/>
        <a:lstStyle/>
        <a:p>
          <a:r>
            <a:rPr lang="en-GB" b="1" dirty="0"/>
            <a:t> Gathering feedback from our Stakeholders including our rural Stakeholders </a:t>
          </a:r>
        </a:p>
      </dgm:t>
    </dgm:pt>
    <dgm:pt modelId="{6E60E388-3D66-46FB-B465-C7FA9C2B7C0D}" type="sibTrans" cxnId="{2EC47494-0759-4CB3-832E-E8CD8DB5EE02}">
      <dgm:prSet/>
      <dgm:spPr/>
      <dgm:t>
        <a:bodyPr/>
        <a:lstStyle/>
        <a:p>
          <a:endParaRPr lang="en-GB"/>
        </a:p>
      </dgm:t>
    </dgm:pt>
    <dgm:pt modelId="{A62943AE-9B51-4906-B136-5E8987D79E99}" type="parTrans" cxnId="{2EC47494-0759-4CB3-832E-E8CD8DB5EE02}">
      <dgm:prSet/>
      <dgm:spPr/>
      <dgm:t>
        <a:bodyPr/>
        <a:lstStyle/>
        <a:p>
          <a:endParaRPr lang="en-GB"/>
        </a:p>
      </dgm:t>
    </dgm:pt>
    <dgm:pt modelId="{142EB844-6A25-4955-95A8-35FA79EF7980}" type="pres">
      <dgm:prSet presAssocID="{70E8111B-551C-468C-80AD-0ECC644D42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91CB8C-81B0-44CD-B900-37D4FAD62DC6}" type="pres">
      <dgm:prSet presAssocID="{CC29C13E-CF79-4907-A7D8-3BCCCA291B9E}" presName="Parent" presStyleLbl="node0" presStyleIdx="0" presStyleCnt="1">
        <dgm:presLayoutVars>
          <dgm:chMax val="6"/>
          <dgm:chPref val="6"/>
        </dgm:presLayoutVars>
      </dgm:prSet>
      <dgm:spPr/>
    </dgm:pt>
    <dgm:pt modelId="{6AED1264-F68D-4C9D-B7A0-F2C501FC0FC4}" type="pres">
      <dgm:prSet presAssocID="{145B9D3D-5EC0-4BA4-BA51-EC77710275D8}" presName="Accent1" presStyleCnt="0"/>
      <dgm:spPr/>
    </dgm:pt>
    <dgm:pt modelId="{E976572A-8B27-440C-9933-54E8ED01C884}" type="pres">
      <dgm:prSet presAssocID="{145B9D3D-5EC0-4BA4-BA51-EC77710275D8}" presName="Accent" presStyleLbl="bgShp" presStyleIdx="0" presStyleCnt="6"/>
      <dgm:spPr/>
    </dgm:pt>
    <dgm:pt modelId="{0BDAD72F-44C1-4406-94A3-DAEED839DAD9}" type="pres">
      <dgm:prSet presAssocID="{145B9D3D-5EC0-4BA4-BA51-EC77710275D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8B94C13-9FC0-408F-AB9B-55A83C51E313}" type="pres">
      <dgm:prSet presAssocID="{532BE1B1-9884-4D46-BC15-AD5441783663}" presName="Accent2" presStyleCnt="0"/>
      <dgm:spPr/>
    </dgm:pt>
    <dgm:pt modelId="{C9A67665-761B-4577-9D1E-AF0F51453DB1}" type="pres">
      <dgm:prSet presAssocID="{532BE1B1-9884-4D46-BC15-AD5441783663}" presName="Accent" presStyleLbl="bgShp" presStyleIdx="1" presStyleCnt="6"/>
      <dgm:spPr/>
    </dgm:pt>
    <dgm:pt modelId="{D5F3EC4C-6540-424E-A0F5-0217FB4EE98F}" type="pres">
      <dgm:prSet presAssocID="{532BE1B1-9884-4D46-BC15-AD544178366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86F072C-4C15-4C30-9AAF-D42C3CA693AA}" type="pres">
      <dgm:prSet presAssocID="{E74F16DE-8EF7-4F1E-9591-E1DD8DE65F54}" presName="Accent3" presStyleCnt="0"/>
      <dgm:spPr/>
    </dgm:pt>
    <dgm:pt modelId="{E7EC7265-13A1-43F7-B996-516BE820BCCC}" type="pres">
      <dgm:prSet presAssocID="{E74F16DE-8EF7-4F1E-9591-E1DD8DE65F54}" presName="Accent" presStyleLbl="bgShp" presStyleIdx="2" presStyleCnt="6"/>
      <dgm:spPr/>
    </dgm:pt>
    <dgm:pt modelId="{4C7E04D4-E9B6-46BF-874A-1DA3A57C1570}" type="pres">
      <dgm:prSet presAssocID="{E74F16DE-8EF7-4F1E-9591-E1DD8DE65F5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2401A8C-43CC-49D0-B723-99DAF63B237D}" type="pres">
      <dgm:prSet presAssocID="{AE37AF03-963C-484F-97C0-86C3DE05B4EF}" presName="Accent4" presStyleCnt="0"/>
      <dgm:spPr/>
    </dgm:pt>
    <dgm:pt modelId="{257B083D-FE68-4DEE-B866-4D57B4836806}" type="pres">
      <dgm:prSet presAssocID="{AE37AF03-963C-484F-97C0-86C3DE05B4EF}" presName="Accent" presStyleLbl="bgShp" presStyleIdx="3" presStyleCnt="6"/>
      <dgm:spPr/>
    </dgm:pt>
    <dgm:pt modelId="{11840FBD-C26C-4167-81D7-2BBE2E9E9AC6}" type="pres">
      <dgm:prSet presAssocID="{AE37AF03-963C-484F-97C0-86C3DE05B4EF}" presName="Child4" presStyleLbl="node1" presStyleIdx="3" presStyleCnt="6" custLinFactNeighborX="1410">
        <dgm:presLayoutVars>
          <dgm:chMax val="0"/>
          <dgm:chPref val="0"/>
          <dgm:bulletEnabled val="1"/>
        </dgm:presLayoutVars>
      </dgm:prSet>
      <dgm:spPr/>
    </dgm:pt>
    <dgm:pt modelId="{48BFFFFD-2DAA-4F2A-833D-4EF8AF34A1E8}" type="pres">
      <dgm:prSet presAssocID="{0E88AFE0-6A22-4ECA-80B8-C316362E4CA7}" presName="Accent5" presStyleCnt="0"/>
      <dgm:spPr/>
    </dgm:pt>
    <dgm:pt modelId="{07BBD50A-3A35-4F34-B1E2-992AF2363529}" type="pres">
      <dgm:prSet presAssocID="{0E88AFE0-6A22-4ECA-80B8-C316362E4CA7}" presName="Accent" presStyleLbl="bgShp" presStyleIdx="4" presStyleCnt="6"/>
      <dgm:spPr/>
    </dgm:pt>
    <dgm:pt modelId="{CE6F0267-E804-46DB-8DA6-1C95E1C442F0}" type="pres">
      <dgm:prSet presAssocID="{0E88AFE0-6A22-4ECA-80B8-C316362E4CA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A92C579-5DD5-4055-95C8-FD37244FC890}" type="pres">
      <dgm:prSet presAssocID="{F3349A10-0056-43F0-BCE6-F1CB9E838934}" presName="Accent6" presStyleCnt="0"/>
      <dgm:spPr/>
    </dgm:pt>
    <dgm:pt modelId="{B2793B53-E44E-4DEF-B388-4F15A5202D63}" type="pres">
      <dgm:prSet presAssocID="{F3349A10-0056-43F0-BCE6-F1CB9E838934}" presName="Accent" presStyleLbl="bgShp" presStyleIdx="5" presStyleCnt="6"/>
      <dgm:spPr/>
    </dgm:pt>
    <dgm:pt modelId="{FDBADB74-CC0D-4858-9959-B4D3BCB33F5C}" type="pres">
      <dgm:prSet presAssocID="{F3349A10-0056-43F0-BCE6-F1CB9E83893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DDB3F01-9281-4FFE-9AA0-426C90EBDD52}" srcId="{CC29C13E-CF79-4907-A7D8-3BCCCA291B9E}" destId="{B773A3E2-7958-4DF9-82DB-7D976127C570}" srcOrd="12" destOrd="0" parTransId="{92E9478D-6036-48FE-AC81-F5A4A92269B4}" sibTransId="{B1D51AC5-87E2-4709-8A56-09018F75F19B}"/>
    <dgm:cxn modelId="{30839107-A778-432F-A125-3EC6DF464A5B}" type="presOf" srcId="{F3349A10-0056-43F0-BCE6-F1CB9E838934}" destId="{FDBADB74-CC0D-4858-9959-B4D3BCB33F5C}" srcOrd="0" destOrd="0" presId="urn:microsoft.com/office/officeart/2011/layout/HexagonRadial"/>
    <dgm:cxn modelId="{BB79E314-8DDF-460E-A811-160B9362C0F0}" type="presOf" srcId="{CC29C13E-CF79-4907-A7D8-3BCCCA291B9E}" destId="{1491CB8C-81B0-44CD-B900-37D4FAD62DC6}" srcOrd="0" destOrd="0" presId="urn:microsoft.com/office/officeart/2011/layout/HexagonRadial"/>
    <dgm:cxn modelId="{8E373A24-C7FC-4671-80C5-8B3E8761BD21}" type="presOf" srcId="{70E8111B-551C-468C-80AD-0ECC644D4267}" destId="{142EB844-6A25-4955-95A8-35FA79EF7980}" srcOrd="0" destOrd="0" presId="urn:microsoft.com/office/officeart/2011/layout/HexagonRadial"/>
    <dgm:cxn modelId="{D6400327-F39B-485A-9B3C-734042770C7A}" srcId="{CC29C13E-CF79-4907-A7D8-3BCCCA291B9E}" destId="{3B34A1D6-E503-4738-95D1-397C012FEB2E}" srcOrd="14" destOrd="0" parTransId="{14DAF712-D163-408C-9D40-28B3A2780451}" sibTransId="{79388525-8627-4F4F-8CAB-42CC220131A5}"/>
    <dgm:cxn modelId="{59E42527-EE9C-45B5-9C1D-AE208928E488}" srcId="{CC29C13E-CF79-4907-A7D8-3BCCCA291B9E}" destId="{4D946FC0-39EB-436B-B989-421EF174983E}" srcOrd="11" destOrd="0" parTransId="{B8A9F3C2-FFB5-4386-9A0E-570384E9048C}" sibTransId="{B4D78F28-AEDF-4397-95FB-52A6BAE2E901}"/>
    <dgm:cxn modelId="{7F6FDE39-1515-4388-8577-4676C7A2A4C6}" srcId="{CC29C13E-CF79-4907-A7D8-3BCCCA291B9E}" destId="{E74F16DE-8EF7-4F1E-9591-E1DD8DE65F54}" srcOrd="2" destOrd="0" parTransId="{9F16E825-EC1E-462E-AE06-2A146AA0D722}" sibTransId="{5287293B-1771-4BCB-B5B3-D3F45F1CDAC2}"/>
    <dgm:cxn modelId="{4A49585B-CE45-485A-89AD-CE96A88EADE7}" srcId="{CC29C13E-CF79-4907-A7D8-3BCCCA291B9E}" destId="{145B9D3D-5EC0-4BA4-BA51-EC77710275D8}" srcOrd="0" destOrd="0" parTransId="{E8BD167D-7DB1-4494-B578-B08D0AEB6ABC}" sibTransId="{A0267D36-01B0-4849-8936-3645ADEF4419}"/>
    <dgm:cxn modelId="{3C8C906B-6636-4FB3-A6C0-8ACA488689D8}" srcId="{CC29C13E-CF79-4907-A7D8-3BCCCA291B9E}" destId="{7D197C4C-CB35-4066-BDB0-602368A3AD33}" srcOrd="6" destOrd="0" parTransId="{5AE24FC0-D304-4F6F-9743-BCFFA7799485}" sibTransId="{54C4F89B-0604-4C37-8B7B-88322BC3D709}"/>
    <dgm:cxn modelId="{F3C0766C-8B43-4CB6-A57D-4110197A240D}" srcId="{CC29C13E-CF79-4907-A7D8-3BCCCA291B9E}" destId="{F3349A10-0056-43F0-BCE6-F1CB9E838934}" srcOrd="5" destOrd="0" parTransId="{810AA0AD-02B2-49AA-8220-AD3B274C8B3C}" sibTransId="{76E3C64E-1F34-4131-B0DC-9496F92AAA3A}"/>
    <dgm:cxn modelId="{C2682A74-7E7C-4266-8618-2F18487A9E4E}" srcId="{70E8111B-551C-468C-80AD-0ECC644D4267}" destId="{CC29C13E-CF79-4907-A7D8-3BCCCA291B9E}" srcOrd="0" destOrd="0" parTransId="{6CDFFA3A-C1C6-426B-B931-3B6C4C5F2BD4}" sibTransId="{27936448-40D1-49A3-9F80-3F42639FC6AC}"/>
    <dgm:cxn modelId="{626C7E59-F2FB-4074-8DD9-360F1D5AE9D3}" srcId="{CC29C13E-CF79-4907-A7D8-3BCCCA291B9E}" destId="{0E88AFE0-6A22-4ECA-80B8-C316362E4CA7}" srcOrd="4" destOrd="0" parTransId="{4647011F-EE67-4CD3-8B76-2B8CB889AC55}" sibTransId="{B2F28D2B-F82F-489D-8017-BFF6EC447D75}"/>
    <dgm:cxn modelId="{A1C6B281-1DFA-404A-9282-DB19B4942D4F}" srcId="{CC29C13E-CF79-4907-A7D8-3BCCCA291B9E}" destId="{00E9F299-1885-4754-BE6F-D55C28546B19}" srcOrd="9" destOrd="0" parTransId="{EAF0E77A-D58E-4264-AB1C-AAA354FD4148}" sibTransId="{158564EF-A258-4580-9E69-ABE9B272FC10}"/>
    <dgm:cxn modelId="{12BAFE82-F804-470A-9D7C-BBC65A221195}" type="presOf" srcId="{0E88AFE0-6A22-4ECA-80B8-C316362E4CA7}" destId="{CE6F0267-E804-46DB-8DA6-1C95E1C442F0}" srcOrd="0" destOrd="0" presId="urn:microsoft.com/office/officeart/2011/layout/HexagonRadial"/>
    <dgm:cxn modelId="{E6BC748A-278E-4525-895C-61C69EED8FE1}" type="presOf" srcId="{145B9D3D-5EC0-4BA4-BA51-EC77710275D8}" destId="{0BDAD72F-44C1-4406-94A3-DAEED839DAD9}" srcOrd="0" destOrd="0" presId="urn:microsoft.com/office/officeart/2011/layout/HexagonRadial"/>
    <dgm:cxn modelId="{84534D8C-0ACD-4E6E-AAE6-6C9F470B2118}" srcId="{CC29C13E-CF79-4907-A7D8-3BCCCA291B9E}" destId="{7BEE4E45-22E6-4DC1-B011-EA032E43DE26}" srcOrd="10" destOrd="0" parTransId="{1E465EDC-D125-4FB0-8C0B-AEB6B58F423A}" sibTransId="{A630934A-DAF7-44D2-B54D-712867A83422}"/>
    <dgm:cxn modelId="{2EC47494-0759-4CB3-832E-E8CD8DB5EE02}" srcId="{CC29C13E-CF79-4907-A7D8-3BCCCA291B9E}" destId="{AE37AF03-963C-484F-97C0-86C3DE05B4EF}" srcOrd="3" destOrd="0" parTransId="{A62943AE-9B51-4906-B136-5E8987D79E99}" sibTransId="{6E60E388-3D66-46FB-B465-C7FA9C2B7C0D}"/>
    <dgm:cxn modelId="{5BAE109B-16DC-421A-93C0-52D071DAAAB7}" type="presOf" srcId="{AE37AF03-963C-484F-97C0-86C3DE05B4EF}" destId="{11840FBD-C26C-4167-81D7-2BBE2E9E9AC6}" srcOrd="0" destOrd="0" presId="urn:microsoft.com/office/officeart/2011/layout/HexagonRadial"/>
    <dgm:cxn modelId="{8733929B-96D1-4B31-BCA1-C1EE44ABAA1D}" srcId="{CC29C13E-CF79-4907-A7D8-3BCCCA291B9E}" destId="{532BE1B1-9884-4D46-BC15-AD5441783663}" srcOrd="1" destOrd="0" parTransId="{289AAAF4-3F67-45A3-97D5-0C6ED86A5EA8}" sibTransId="{B413E6FB-8CF4-4A0D-8B9C-7E615204693D}"/>
    <dgm:cxn modelId="{8DC171AA-8FBA-4837-A987-7F983F5AD6A9}" type="presOf" srcId="{532BE1B1-9884-4D46-BC15-AD5441783663}" destId="{D5F3EC4C-6540-424E-A0F5-0217FB4EE98F}" srcOrd="0" destOrd="0" presId="urn:microsoft.com/office/officeart/2011/layout/HexagonRadial"/>
    <dgm:cxn modelId="{F9E96DBD-869B-48F5-94AB-D9BA9C8C5287}" srcId="{CC29C13E-CF79-4907-A7D8-3BCCCA291B9E}" destId="{827FC7C1-5A6E-40A0-B611-DC8546975B24}" srcOrd="13" destOrd="0" parTransId="{A3FD320F-31A4-4E17-AAE5-8ACDA9A33B22}" sibTransId="{F0A10D6F-083F-44B8-9444-07FC515C864D}"/>
    <dgm:cxn modelId="{ADCFE4CC-23B2-4ACB-A075-D2072E03A527}" srcId="{CC29C13E-CF79-4907-A7D8-3BCCCA291B9E}" destId="{FE3DB899-5CB5-48BA-B5AA-271D62B5F6CF}" srcOrd="8" destOrd="0" parTransId="{E9B1805B-CC3A-4081-ABEB-114623D7D11D}" sibTransId="{220C98A2-C791-4221-BB56-E1949CF5FECD}"/>
    <dgm:cxn modelId="{637F4BEA-30B3-4657-82FF-3F294E9D1D2E}" type="presOf" srcId="{E74F16DE-8EF7-4F1E-9591-E1DD8DE65F54}" destId="{4C7E04D4-E9B6-46BF-874A-1DA3A57C1570}" srcOrd="0" destOrd="0" presId="urn:microsoft.com/office/officeart/2011/layout/HexagonRadial"/>
    <dgm:cxn modelId="{CFA543FD-F2A6-4AFE-81D1-5D8AB1AA43E3}" srcId="{CC29C13E-CF79-4907-A7D8-3BCCCA291B9E}" destId="{A1C19E4B-5B69-4043-82C2-A369411656D6}" srcOrd="7" destOrd="0" parTransId="{9A6ECE3B-B982-495A-AE8A-1A7CB5073D83}" sibTransId="{FB66197A-92BD-4092-AA4A-3F4A2BB6EBEB}"/>
    <dgm:cxn modelId="{1C9DF74A-3151-486C-8768-51A51F43F008}" type="presParOf" srcId="{142EB844-6A25-4955-95A8-35FA79EF7980}" destId="{1491CB8C-81B0-44CD-B900-37D4FAD62DC6}" srcOrd="0" destOrd="0" presId="urn:microsoft.com/office/officeart/2011/layout/HexagonRadial"/>
    <dgm:cxn modelId="{BD6F08FC-FD39-43D7-8FD5-2140D2741F80}" type="presParOf" srcId="{142EB844-6A25-4955-95A8-35FA79EF7980}" destId="{6AED1264-F68D-4C9D-B7A0-F2C501FC0FC4}" srcOrd="1" destOrd="0" presId="urn:microsoft.com/office/officeart/2011/layout/HexagonRadial"/>
    <dgm:cxn modelId="{B304B3F2-664A-4992-861E-10D65B34949F}" type="presParOf" srcId="{6AED1264-F68D-4C9D-B7A0-F2C501FC0FC4}" destId="{E976572A-8B27-440C-9933-54E8ED01C884}" srcOrd="0" destOrd="0" presId="urn:microsoft.com/office/officeart/2011/layout/HexagonRadial"/>
    <dgm:cxn modelId="{58B76046-1890-423B-8818-8B8333C4EFDC}" type="presParOf" srcId="{142EB844-6A25-4955-95A8-35FA79EF7980}" destId="{0BDAD72F-44C1-4406-94A3-DAEED839DAD9}" srcOrd="2" destOrd="0" presId="urn:microsoft.com/office/officeart/2011/layout/HexagonRadial"/>
    <dgm:cxn modelId="{F53F1EB7-4224-4BE9-A17E-1D4F5F4FB06F}" type="presParOf" srcId="{142EB844-6A25-4955-95A8-35FA79EF7980}" destId="{B8B94C13-9FC0-408F-AB9B-55A83C51E313}" srcOrd="3" destOrd="0" presId="urn:microsoft.com/office/officeart/2011/layout/HexagonRadial"/>
    <dgm:cxn modelId="{33BE8236-8C8C-4EE6-AAC5-927BFE96A16A}" type="presParOf" srcId="{B8B94C13-9FC0-408F-AB9B-55A83C51E313}" destId="{C9A67665-761B-4577-9D1E-AF0F51453DB1}" srcOrd="0" destOrd="0" presId="urn:microsoft.com/office/officeart/2011/layout/HexagonRadial"/>
    <dgm:cxn modelId="{C2AD79C0-26C2-4C26-B9BE-AFCBCABA8687}" type="presParOf" srcId="{142EB844-6A25-4955-95A8-35FA79EF7980}" destId="{D5F3EC4C-6540-424E-A0F5-0217FB4EE98F}" srcOrd="4" destOrd="0" presId="urn:microsoft.com/office/officeart/2011/layout/HexagonRadial"/>
    <dgm:cxn modelId="{AD2DF792-F974-491B-8B3C-83CF135EBA21}" type="presParOf" srcId="{142EB844-6A25-4955-95A8-35FA79EF7980}" destId="{686F072C-4C15-4C30-9AAF-D42C3CA693AA}" srcOrd="5" destOrd="0" presId="urn:microsoft.com/office/officeart/2011/layout/HexagonRadial"/>
    <dgm:cxn modelId="{C3CC7E2C-C64C-4A82-A903-41C0313E7985}" type="presParOf" srcId="{686F072C-4C15-4C30-9AAF-D42C3CA693AA}" destId="{E7EC7265-13A1-43F7-B996-516BE820BCCC}" srcOrd="0" destOrd="0" presId="urn:microsoft.com/office/officeart/2011/layout/HexagonRadial"/>
    <dgm:cxn modelId="{D7720ACA-2EF7-4956-B6E0-15870E18701C}" type="presParOf" srcId="{142EB844-6A25-4955-95A8-35FA79EF7980}" destId="{4C7E04D4-E9B6-46BF-874A-1DA3A57C1570}" srcOrd="6" destOrd="0" presId="urn:microsoft.com/office/officeart/2011/layout/HexagonRadial"/>
    <dgm:cxn modelId="{CE7D8D14-F592-4D48-A47E-928452F4F65D}" type="presParOf" srcId="{142EB844-6A25-4955-95A8-35FA79EF7980}" destId="{C2401A8C-43CC-49D0-B723-99DAF63B237D}" srcOrd="7" destOrd="0" presId="urn:microsoft.com/office/officeart/2011/layout/HexagonRadial"/>
    <dgm:cxn modelId="{2224C714-C912-405B-86BE-80288FA3EE13}" type="presParOf" srcId="{C2401A8C-43CC-49D0-B723-99DAF63B237D}" destId="{257B083D-FE68-4DEE-B866-4D57B4836806}" srcOrd="0" destOrd="0" presId="urn:microsoft.com/office/officeart/2011/layout/HexagonRadial"/>
    <dgm:cxn modelId="{F9129075-A0D0-48A7-98A5-C660BBE7D25A}" type="presParOf" srcId="{142EB844-6A25-4955-95A8-35FA79EF7980}" destId="{11840FBD-C26C-4167-81D7-2BBE2E9E9AC6}" srcOrd="8" destOrd="0" presId="urn:microsoft.com/office/officeart/2011/layout/HexagonRadial"/>
    <dgm:cxn modelId="{77AD4EE8-8573-4751-A951-8B8D4B409568}" type="presParOf" srcId="{142EB844-6A25-4955-95A8-35FA79EF7980}" destId="{48BFFFFD-2DAA-4F2A-833D-4EF8AF34A1E8}" srcOrd="9" destOrd="0" presId="urn:microsoft.com/office/officeart/2011/layout/HexagonRadial"/>
    <dgm:cxn modelId="{D4EE37C4-96A6-407B-975A-1057F1F7B7CB}" type="presParOf" srcId="{48BFFFFD-2DAA-4F2A-833D-4EF8AF34A1E8}" destId="{07BBD50A-3A35-4F34-B1E2-992AF2363529}" srcOrd="0" destOrd="0" presId="urn:microsoft.com/office/officeart/2011/layout/HexagonRadial"/>
    <dgm:cxn modelId="{B9112B1E-73D3-458D-9F3C-08FEAABB49C1}" type="presParOf" srcId="{142EB844-6A25-4955-95A8-35FA79EF7980}" destId="{CE6F0267-E804-46DB-8DA6-1C95E1C442F0}" srcOrd="10" destOrd="0" presId="urn:microsoft.com/office/officeart/2011/layout/HexagonRadial"/>
    <dgm:cxn modelId="{D0F96AB9-540E-4CAA-A28B-B4763091B612}" type="presParOf" srcId="{142EB844-6A25-4955-95A8-35FA79EF7980}" destId="{EA92C579-5DD5-4055-95C8-FD37244FC890}" srcOrd="11" destOrd="0" presId="urn:microsoft.com/office/officeart/2011/layout/HexagonRadial"/>
    <dgm:cxn modelId="{8A24F01D-393B-4671-A76F-D71A8088997B}" type="presParOf" srcId="{EA92C579-5DD5-4055-95C8-FD37244FC890}" destId="{B2793B53-E44E-4DEF-B388-4F15A5202D63}" srcOrd="0" destOrd="0" presId="urn:microsoft.com/office/officeart/2011/layout/HexagonRadial"/>
    <dgm:cxn modelId="{10F134AE-FE58-4BE7-BA72-3D185E4CCCAA}" type="presParOf" srcId="{142EB844-6A25-4955-95A8-35FA79EF7980}" destId="{FDBADB74-CC0D-4858-9959-B4D3BCB33F5C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1E95-4456-4292-8B44-F1E45E24C3A5}">
      <dsp:nvSpPr>
        <dsp:cNvPr id="0" name=""/>
        <dsp:cNvSpPr/>
      </dsp:nvSpPr>
      <dsp:spPr>
        <a:xfrm>
          <a:off x="1945645" y="2877080"/>
          <a:ext cx="1794614" cy="1794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Impact</a:t>
          </a:r>
        </a:p>
      </dsp:txBody>
      <dsp:txXfrm>
        <a:off x="2208460" y="3139895"/>
        <a:ext cx="1268984" cy="1268984"/>
      </dsp:txXfrm>
    </dsp:sp>
    <dsp:sp modelId="{DBCEA0D3-AD9D-4C95-A200-809C5500891C}">
      <dsp:nvSpPr>
        <dsp:cNvPr id="0" name=""/>
        <dsp:cNvSpPr/>
      </dsp:nvSpPr>
      <dsp:spPr>
        <a:xfrm rot="12900000">
          <a:off x="723834" y="2541046"/>
          <a:ext cx="1445897" cy="511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FD172-725A-4181-95A5-A9B4AE64CE6A}">
      <dsp:nvSpPr>
        <dsp:cNvPr id="0" name=""/>
        <dsp:cNvSpPr/>
      </dsp:nvSpPr>
      <dsp:spPr>
        <a:xfrm>
          <a:off x="2136" y="1700159"/>
          <a:ext cx="1704883" cy="136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Collating and communicating investment</a:t>
          </a:r>
        </a:p>
      </dsp:txBody>
      <dsp:txXfrm>
        <a:off x="42083" y="1740106"/>
        <a:ext cx="1624989" cy="1284012"/>
      </dsp:txXfrm>
    </dsp:sp>
    <dsp:sp modelId="{39F0617A-0D2E-488D-BFC8-837D84915443}">
      <dsp:nvSpPr>
        <dsp:cNvPr id="0" name=""/>
        <dsp:cNvSpPr/>
      </dsp:nvSpPr>
      <dsp:spPr>
        <a:xfrm rot="16200000">
          <a:off x="2120004" y="1814246"/>
          <a:ext cx="1445897" cy="511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BFA78-E8A3-4EE4-AF2C-2C752551826F}">
      <dsp:nvSpPr>
        <dsp:cNvPr id="0" name=""/>
        <dsp:cNvSpPr/>
      </dsp:nvSpPr>
      <dsp:spPr>
        <a:xfrm>
          <a:off x="1990511" y="665076"/>
          <a:ext cx="1704883" cy="136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Improved policy understanding and flexibility</a:t>
          </a:r>
        </a:p>
      </dsp:txBody>
      <dsp:txXfrm>
        <a:off x="2030458" y="705023"/>
        <a:ext cx="1624989" cy="1284012"/>
      </dsp:txXfrm>
    </dsp:sp>
    <dsp:sp modelId="{C6D9B3B2-5187-416D-A862-AA45FE1EB90E}">
      <dsp:nvSpPr>
        <dsp:cNvPr id="0" name=""/>
        <dsp:cNvSpPr/>
      </dsp:nvSpPr>
      <dsp:spPr>
        <a:xfrm rot="19500000">
          <a:off x="3516174" y="2541046"/>
          <a:ext cx="1445897" cy="511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F629B-2AFC-41A4-805E-359B71AEDAC7}">
      <dsp:nvSpPr>
        <dsp:cNvPr id="0" name=""/>
        <dsp:cNvSpPr/>
      </dsp:nvSpPr>
      <dsp:spPr>
        <a:xfrm>
          <a:off x="3978885" y="1700159"/>
          <a:ext cx="1704883" cy="136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Tracking data and results over time</a:t>
          </a:r>
        </a:p>
      </dsp:txBody>
      <dsp:txXfrm>
        <a:off x="4018832" y="1740106"/>
        <a:ext cx="1624989" cy="128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DEDCB-3114-40A5-964A-C8E5AC1DE338}">
      <dsp:nvSpPr>
        <dsp:cNvPr id="0" name=""/>
        <dsp:cNvSpPr/>
      </dsp:nvSpPr>
      <dsp:spPr>
        <a:xfrm>
          <a:off x="-60649" y="239047"/>
          <a:ext cx="6145952" cy="1451182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B8F7B-024E-40FA-A281-7E7249A840D7}">
      <dsp:nvSpPr>
        <dsp:cNvPr id="0" name=""/>
        <dsp:cNvSpPr/>
      </dsp:nvSpPr>
      <dsp:spPr>
        <a:xfrm>
          <a:off x="314661" y="384818"/>
          <a:ext cx="801956" cy="798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89871-F679-4F9B-90B9-FDC0170BFA07}">
      <dsp:nvSpPr>
        <dsp:cNvPr id="0" name=""/>
        <dsp:cNvSpPr/>
      </dsp:nvSpPr>
      <dsp:spPr>
        <a:xfrm>
          <a:off x="1217103" y="21581"/>
          <a:ext cx="5053170" cy="168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00" tIns="170300" rIns="170300" bIns="1703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The Plan provides a </a:t>
          </a:r>
          <a:r>
            <a:rPr lang="en-GB" sz="1800" b="1" kern="120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comprehensive picture </a:t>
          </a:r>
          <a:r>
            <a:rPr lang="en-GB" sz="1800" b="0" kern="120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of how the Scottish Government is delivering for rural communities and a</a:t>
          </a:r>
          <a:r>
            <a:rPr lang="en-GB" sz="1800" b="1" kern="120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 clear vision </a:t>
          </a:r>
          <a:r>
            <a:rPr lang="en-GB" sz="1800" b="0" kern="1200" dirty="0">
              <a:solidFill>
                <a:schemeClr val="accent3">
                  <a:lumMod val="50000"/>
                </a:schemeClr>
              </a:solidFill>
              <a:latin typeface="Aptos (body)"/>
              <a:cs typeface="Arial" panose="020B0604020202020204" pitchFamily="34" charset="0"/>
            </a:rPr>
            <a:t>for rural Scotland’s future</a:t>
          </a:r>
          <a:endParaRPr lang="en-US" sz="1800" kern="1200" dirty="0">
            <a:solidFill>
              <a:schemeClr val="accent3">
                <a:lumMod val="50000"/>
              </a:schemeClr>
            </a:solidFill>
            <a:latin typeface="Aptos (body)"/>
            <a:cs typeface="Arial" panose="020B0604020202020204" pitchFamily="34" charset="0"/>
          </a:endParaRPr>
        </a:p>
      </dsp:txBody>
      <dsp:txXfrm>
        <a:off x="1217103" y="21581"/>
        <a:ext cx="5053170" cy="1682579"/>
      </dsp:txXfrm>
    </dsp:sp>
    <dsp:sp modelId="{D66B0FA8-2B34-4E43-B3E0-A8BDAEA2A302}">
      <dsp:nvSpPr>
        <dsp:cNvPr id="0" name=""/>
        <dsp:cNvSpPr/>
      </dsp:nvSpPr>
      <dsp:spPr>
        <a:xfrm>
          <a:off x="-124321" y="2094255"/>
          <a:ext cx="6145952" cy="1451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D1269-64A2-4C0A-8EE5-BE6B2F4A1353}">
      <dsp:nvSpPr>
        <dsp:cNvPr id="0" name=""/>
        <dsp:cNvSpPr/>
      </dsp:nvSpPr>
      <dsp:spPr>
        <a:xfrm>
          <a:off x="314661" y="2420771"/>
          <a:ext cx="801956" cy="798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D80F5-9344-465E-A818-55F2E11F8520}">
      <dsp:nvSpPr>
        <dsp:cNvPr id="0" name=""/>
        <dsp:cNvSpPr/>
      </dsp:nvSpPr>
      <dsp:spPr>
        <a:xfrm>
          <a:off x="1259858" y="2094255"/>
          <a:ext cx="4967660" cy="160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00" tIns="170300" rIns="170300" bIns="1703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We will roll out a </a:t>
          </a:r>
          <a:r>
            <a:rPr lang="en-GB" sz="1800" b="1" kern="12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Rural Lens Toolkit </a:t>
          </a:r>
          <a:r>
            <a:rPr lang="en-GB" sz="1800" kern="12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to ensure rural needs are considered in all policy making in Scottish Government</a:t>
          </a:r>
          <a:endParaRPr lang="en-US" sz="1800" kern="1200" dirty="0">
            <a:solidFill>
              <a:srgbClr val="196B24">
                <a:lumMod val="50000"/>
              </a:srgbClr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259858" y="2094255"/>
        <a:ext cx="4967660" cy="1609138"/>
      </dsp:txXfrm>
    </dsp:sp>
    <dsp:sp modelId="{A4CDD611-549D-498C-888F-4BB02F528B80}">
      <dsp:nvSpPr>
        <dsp:cNvPr id="0" name=""/>
        <dsp:cNvSpPr/>
      </dsp:nvSpPr>
      <dsp:spPr>
        <a:xfrm>
          <a:off x="-124321" y="4093488"/>
          <a:ext cx="6145952" cy="1490335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3A5F5-9427-45B3-AD6F-7DB2158B10CB}">
      <dsp:nvSpPr>
        <dsp:cNvPr id="0" name=""/>
        <dsp:cNvSpPr/>
      </dsp:nvSpPr>
      <dsp:spPr>
        <a:xfrm>
          <a:off x="314661" y="4439580"/>
          <a:ext cx="801956" cy="798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F2872-8717-4346-B3F5-FE4D38DC777D}">
      <dsp:nvSpPr>
        <dsp:cNvPr id="0" name=""/>
        <dsp:cNvSpPr/>
      </dsp:nvSpPr>
      <dsp:spPr>
        <a:xfrm>
          <a:off x="1278829" y="4113064"/>
          <a:ext cx="4929718" cy="160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00" tIns="170300" rIns="170300" bIns="1703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We are developing a new approach to </a:t>
          </a:r>
          <a:r>
            <a:rPr lang="en-GB" sz="1800" b="1" kern="1200" dirty="0"/>
            <a:t>regular monitoring of the key metrics</a:t>
          </a:r>
          <a:r>
            <a:rPr lang="en-GB" sz="1800" kern="1200" dirty="0"/>
            <a:t> across rural Scotland to help us respond and adapt our focus to where it is most needed</a:t>
          </a:r>
          <a:endParaRPr lang="en-US" sz="1800" kern="1200" dirty="0">
            <a:solidFill>
              <a:srgbClr val="196B24">
                <a:lumMod val="5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78829" y="4113064"/>
        <a:ext cx="4929718" cy="160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1CB8C-81B0-44CD-B900-37D4FAD62DC6}">
      <dsp:nvSpPr>
        <dsp:cNvPr id="0" name=""/>
        <dsp:cNvSpPr/>
      </dsp:nvSpPr>
      <dsp:spPr>
        <a:xfrm>
          <a:off x="1920250" y="2141929"/>
          <a:ext cx="2722485" cy="235506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Mainland Rural Delivery Plan</a:t>
          </a:r>
          <a:endParaRPr lang="en-GB" sz="1600" b="1" kern="1200" dirty="0"/>
        </a:p>
      </dsp:txBody>
      <dsp:txXfrm>
        <a:off x="2371404" y="2532195"/>
        <a:ext cx="1820177" cy="1574528"/>
      </dsp:txXfrm>
    </dsp:sp>
    <dsp:sp modelId="{C9A67665-761B-4577-9D1E-AF0F51453DB1}">
      <dsp:nvSpPr>
        <dsp:cNvPr id="0" name=""/>
        <dsp:cNvSpPr/>
      </dsp:nvSpPr>
      <dsp:spPr>
        <a:xfrm>
          <a:off x="3625049" y="1015192"/>
          <a:ext cx="1027185" cy="88505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AD72F-44C1-4406-94A3-DAEED839DAD9}">
      <dsp:nvSpPr>
        <dsp:cNvPr id="0" name=""/>
        <dsp:cNvSpPr/>
      </dsp:nvSpPr>
      <dsp:spPr>
        <a:xfrm>
          <a:off x="2171030" y="0"/>
          <a:ext cx="2231057" cy="19301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Ministerial Commitment and ongoing input to the Plan</a:t>
          </a:r>
        </a:p>
      </dsp:txBody>
      <dsp:txXfrm>
        <a:off x="2540764" y="319863"/>
        <a:ext cx="1491589" cy="1290400"/>
      </dsp:txXfrm>
    </dsp:sp>
    <dsp:sp modelId="{E7EC7265-13A1-43F7-B996-516BE820BCCC}">
      <dsp:nvSpPr>
        <dsp:cNvPr id="0" name=""/>
        <dsp:cNvSpPr/>
      </dsp:nvSpPr>
      <dsp:spPr>
        <a:xfrm>
          <a:off x="4823854" y="2669776"/>
          <a:ext cx="1027185" cy="88505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3EC4C-6540-424E-A0F5-0217FB4EE98F}">
      <dsp:nvSpPr>
        <dsp:cNvPr id="0" name=""/>
        <dsp:cNvSpPr/>
      </dsp:nvSpPr>
      <dsp:spPr>
        <a:xfrm>
          <a:off x="4217169" y="1187157"/>
          <a:ext cx="2231057" cy="19301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Working across Scottish Government to understand range of rural issues</a:t>
          </a:r>
        </a:p>
      </dsp:txBody>
      <dsp:txXfrm>
        <a:off x="4586903" y="1507020"/>
        <a:ext cx="1491589" cy="1290400"/>
      </dsp:txXfrm>
    </dsp:sp>
    <dsp:sp modelId="{257B083D-FE68-4DEE-B866-4D57B4836806}">
      <dsp:nvSpPr>
        <dsp:cNvPr id="0" name=""/>
        <dsp:cNvSpPr/>
      </dsp:nvSpPr>
      <dsp:spPr>
        <a:xfrm>
          <a:off x="3991086" y="4537491"/>
          <a:ext cx="1027185" cy="88505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E04D4-E9B6-46BF-874A-1DA3A57C1570}">
      <dsp:nvSpPr>
        <dsp:cNvPr id="0" name=""/>
        <dsp:cNvSpPr/>
      </dsp:nvSpPr>
      <dsp:spPr>
        <a:xfrm>
          <a:off x="4217169" y="3520970"/>
          <a:ext cx="2231057" cy="19301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ptos" panose="02110004020202020204"/>
              <a:ea typeface="+mn-ea"/>
              <a:cs typeface="+mn-cs"/>
            </a:rPr>
            <a:t>Reviewing previous public consultation responses </a:t>
          </a:r>
        </a:p>
      </dsp:txBody>
      <dsp:txXfrm>
        <a:off x="4586903" y="3840833"/>
        <a:ext cx="1491589" cy="1290400"/>
      </dsp:txXfrm>
    </dsp:sp>
    <dsp:sp modelId="{07BBD50A-3A35-4F34-B1E2-992AF2363529}">
      <dsp:nvSpPr>
        <dsp:cNvPr id="0" name=""/>
        <dsp:cNvSpPr/>
      </dsp:nvSpPr>
      <dsp:spPr>
        <a:xfrm>
          <a:off x="1925316" y="4731366"/>
          <a:ext cx="1027185" cy="88505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40FBD-C26C-4167-81D7-2BBE2E9E9AC6}">
      <dsp:nvSpPr>
        <dsp:cNvPr id="0" name=""/>
        <dsp:cNvSpPr/>
      </dsp:nvSpPr>
      <dsp:spPr>
        <a:xfrm>
          <a:off x="2202488" y="4709456"/>
          <a:ext cx="2231057" cy="19301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Gathering feedback from our Stakeholders including our rural Stakeholders </a:t>
          </a:r>
        </a:p>
      </dsp:txBody>
      <dsp:txXfrm>
        <a:off x="2572222" y="5029319"/>
        <a:ext cx="1491589" cy="1290400"/>
      </dsp:txXfrm>
    </dsp:sp>
    <dsp:sp modelId="{B2793B53-E44E-4DEF-B388-4F15A5202D63}">
      <dsp:nvSpPr>
        <dsp:cNvPr id="0" name=""/>
        <dsp:cNvSpPr/>
      </dsp:nvSpPr>
      <dsp:spPr>
        <a:xfrm>
          <a:off x="706879" y="3077446"/>
          <a:ext cx="1027185" cy="88505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F0267-E804-46DB-8DA6-1C95E1C442F0}">
      <dsp:nvSpPr>
        <dsp:cNvPr id="0" name=""/>
        <dsp:cNvSpPr/>
      </dsp:nvSpPr>
      <dsp:spPr>
        <a:xfrm>
          <a:off x="115392" y="3522298"/>
          <a:ext cx="2231057" cy="19301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Working with our data analysts to identify robust data sets</a:t>
          </a:r>
        </a:p>
      </dsp:txBody>
      <dsp:txXfrm>
        <a:off x="485126" y="3842161"/>
        <a:ext cx="1491589" cy="1290400"/>
      </dsp:txXfrm>
    </dsp:sp>
    <dsp:sp modelId="{FDBADB74-CC0D-4858-9959-B4D3BCB33F5C}">
      <dsp:nvSpPr>
        <dsp:cNvPr id="0" name=""/>
        <dsp:cNvSpPr/>
      </dsp:nvSpPr>
      <dsp:spPr>
        <a:xfrm>
          <a:off x="115392" y="1184501"/>
          <a:ext cx="2231057" cy="193012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Developing a toolkit to support rural focussed policy making  </a:t>
          </a:r>
        </a:p>
      </dsp:txBody>
      <dsp:txXfrm>
        <a:off x="485126" y="1504364"/>
        <a:ext cx="1491589" cy="12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6052A-73EA-4F69-8468-74429A2A4EF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4DC9-248B-4586-8A35-EF1C799CB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5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4DC9-248B-4586-8A35-EF1C799CB6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7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44DC9-248B-4586-8A35-EF1C799CB6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2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44DC9-248B-4586-8A35-EF1C799CB6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2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44DC9-248B-4586-8A35-EF1C799CB6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7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4DC9-248B-4586-8A35-EF1C799CB6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2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4DC9-248B-4586-8A35-EF1C799CB6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1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4DC9-248B-4586-8A35-EF1C799CB6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0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4DC9-248B-4586-8A35-EF1C799CB6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8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44DC9-248B-4586-8A35-EF1C799CB6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8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1949-3A11-F7AC-CE24-CA20821B7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A369C-F673-6A6D-DE68-1DEDBCAD1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76DD3-6D14-6072-E6E5-BABE3549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CB96-F56A-E4A2-A44D-8E77838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2E2B-AE56-3F0E-11F5-842042B2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5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1067-C271-2CD9-8771-72130A6D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AA7D5-BDC7-64BC-959A-1BBACEA6B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BB10C-B86B-97A4-1D0A-29203C55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CC7B5-115F-4BFC-B4BD-A83D8974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28F0-8975-D8D6-AF8F-36EDC1AF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4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2405D-B83F-8386-6180-123D7CBEA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67875-9B0B-4F1D-4A30-A7668C32A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6E5-C7FD-EE8F-43FE-0222463A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CC675-EBAB-AA58-86D3-C827224E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B728-FAD3-2A33-5867-211CE520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1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C546-CD66-8194-8E9A-03657DFA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D83D-0435-E8D5-6E15-EE004BE8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9844C-9700-D0F1-202D-A54E5034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7A6B8-0408-C843-0C40-5E3FC74E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35225-2042-97B2-4B8D-14275C38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6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5641-44A5-C91A-1F86-D461A5A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CCF79-A514-374D-8B07-735A22590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6783-5091-92B4-6852-6FB54B7B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E5C26-CD58-0666-7D6D-CC2030CC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2EAD-0350-A12F-AF83-5F7CBCF7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0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3A2F-AE1A-9189-3373-EA8FDBE2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30FF-15D2-87C8-0E90-8A3369EDF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8AECE-CFEE-28EB-8241-75109163E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099AF-52B3-4E44-D99E-439BE0A5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3B4B4-680A-2163-67FC-49DCD625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C80C7-BB01-7DC6-C21D-5D6C65C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3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D3CF-73D0-4936-44A6-183BC3A6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E4A63-8B8F-8B79-E325-CFB1175B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298AE-5640-0465-2B62-1EA3BA1E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391A4-9FA6-4A14-42A5-2D2C75A3D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F4922-9469-191A-1B0F-8572EFEE6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433FA-E235-ED0E-7B25-F40BBEC2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93BE6-2293-7F10-01E0-BAAE1E40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87465-C3DA-2F1F-E1B4-AE347F0B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3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13A7-7DC8-8CD0-9303-85A7DEC2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35B26-E3E6-E9BD-544A-B1CB5BDB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960A1-44E7-A878-727E-182B697D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59722-079E-5B49-B3D2-F696EAE6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55713-344D-8CCA-33E4-B7FC50E0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3F2F9-6218-A30D-63A4-C05B3BD4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338E6-2BBF-1339-7871-22DC8CC9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9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2D9E-67D4-E8C8-7E3E-D21CA124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603B-4900-33BB-0BC1-F56F00D5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36A14-1E0D-279E-B609-161CF4BE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252E7-C8EA-1078-3A8E-E220C041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D5F55-35E2-2D85-7BB4-3EBF53AA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73CD-4337-D2AE-DBEB-BC43E3BB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3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222F-16D1-573E-2CF8-5759477F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60E3B-629C-F3B1-6DBF-9BE2C8902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F99-9621-6482-D9D7-05BAE25D4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375AC-DC31-9A5F-B0C1-28C9D8A5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D9459-A675-F50D-DB4F-4C5F69BC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13583-EE5C-F28A-1EEC-C441BF10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90133-F6A9-BB4D-8B71-E39B1332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647BD-7AE6-9C17-BA7F-C30211C5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D3E8-1473-DD84-219F-4D4599808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FF68E-F3E1-4B4D-9778-ED38370AFD1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194B8-572B-2326-D8A4-B73608B87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CF0D5-AF79-BC85-0156-AC29A26D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2671D-2E57-48A4-898D-53F3B444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uralPolicyMailbox@gov.sco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745C49DD-3180-0A74-2A2D-3FCDCF813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989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57CF0-1977-3DFB-810D-56EFA34B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 Rural Delivery Plan </a:t>
            </a:r>
            <a:r>
              <a:rPr lang="en-GB" sz="6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2ACFF-8378-4323-9E58-E6D03949D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Information Sharing for Stakeholders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20" name="Rectangle 1231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294" name="Picture 6" descr="Climate change: Scottish mountain hares are becoming more exposed. - BBC  Newsround">
            <a:extLst>
              <a:ext uri="{FF2B5EF4-FFF2-40B4-BE49-F238E27FC236}">
                <a16:creationId xmlns:a16="http://schemas.microsoft.com/office/drawing/2014/main" id="{899DD846-3156-B3FD-ACA4-CAFB3EBB5B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t="7697" b="1394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Rectangle 12321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979F4-E605-9050-0B70-ECE73660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latin typeface="Aptos Display" panose="020B0004020202020204" pitchFamily="34" charset="0"/>
                <a:cs typeface="Arial" panose="020B0604020202020204" pitchFamily="34" charset="0"/>
              </a:rPr>
              <a:t>Questions for us?</a:t>
            </a:r>
            <a:br>
              <a:rPr lang="en-US" sz="3600" b="1" dirty="0">
                <a:latin typeface="Aptos Display" panose="020B00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ptos Display" panose="020B00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ptos Display" panose="020B0004020202020204" pitchFamily="34" charset="0"/>
                <a:cs typeface="Arial" panose="020B0604020202020204" pitchFamily="34" charset="0"/>
              </a:rPr>
              <a:t>Questions for you:</a:t>
            </a:r>
          </a:p>
        </p:txBody>
      </p:sp>
      <p:sp>
        <p:nvSpPr>
          <p:cNvPr id="12324" name="Rectangle 123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26" name="Rectangle 123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9E798-7F15-8E75-ED9A-50F7B4AF6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610104"/>
            <a:ext cx="3870960" cy="37612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Aptos (body)"/>
                <a:cs typeface="Arial"/>
              </a:rPr>
              <a:t>Any Key Performance Indicators that you would like to suggest?</a:t>
            </a:r>
          </a:p>
          <a:p>
            <a:pPr marL="114300" lvl="0" indent="0">
              <a:buNone/>
              <a:tabLst>
                <a:tab pos="457200" algn="l"/>
              </a:tabLst>
            </a:pPr>
            <a:endParaRPr lang="en-US" sz="2000" dirty="0">
              <a:highlight>
                <a:srgbClr val="FFFFFF"/>
              </a:highlight>
              <a:latin typeface="Aptos (body)"/>
              <a:cs typeface="Arial"/>
            </a:endParaRPr>
          </a:p>
          <a:p>
            <a:pPr marL="571500" lvl="0" indent="-45720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000" dirty="0">
                <a:highlight>
                  <a:srgbClr val="FFFFFF"/>
                </a:highlight>
                <a:latin typeface="Aptos (body)"/>
                <a:cs typeface="Arial"/>
              </a:rPr>
              <a:t>Any key </a:t>
            </a:r>
            <a:r>
              <a:rPr lang="en-US" sz="2000" dirty="0">
                <a:effectLst/>
                <a:highlight>
                  <a:srgbClr val="FFFFFF"/>
                </a:highlight>
                <a:latin typeface="Aptos (body)"/>
                <a:cs typeface="Arial"/>
              </a:rPr>
              <a:t>events that we should regularly engage with? </a:t>
            </a:r>
          </a:p>
          <a:p>
            <a:pPr marL="114300" lvl="0" indent="0">
              <a:buNone/>
              <a:tabLst>
                <a:tab pos="457200" algn="l"/>
              </a:tabLst>
            </a:pPr>
            <a:endParaRPr lang="en-US" sz="2000" dirty="0">
              <a:effectLst/>
              <a:highlight>
                <a:srgbClr val="FFFFFF"/>
              </a:highlight>
              <a:latin typeface="Aptos (body)"/>
              <a:cs typeface="Arial"/>
            </a:endParaRPr>
          </a:p>
          <a:p>
            <a:pPr marL="571500" lvl="0" indent="-45720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Aptos (body)"/>
                <a:cs typeface="Arial"/>
              </a:rPr>
              <a:t>Is there a particular approach to ongoing reporting that you would </a:t>
            </a:r>
            <a:r>
              <a:rPr lang="en-US" sz="2000" dirty="0">
                <a:highlight>
                  <a:srgbClr val="FFFFFF"/>
                </a:highlight>
                <a:latin typeface="Aptos (body)"/>
                <a:cs typeface="Arial"/>
              </a:rPr>
              <a:t>find valuable</a:t>
            </a:r>
            <a:r>
              <a:rPr lang="en-US" sz="2000" dirty="0">
                <a:effectLst/>
                <a:highlight>
                  <a:srgbClr val="FFFFFF"/>
                </a:highlight>
                <a:latin typeface="Aptos (body)"/>
                <a:cs typeface="Arial"/>
              </a:rPr>
              <a:t>?​</a:t>
            </a:r>
            <a:endParaRPr lang="en-US" sz="2000" dirty="0">
              <a:effectLst/>
              <a:latin typeface="Aptos (body)"/>
              <a:cs typeface="Arial"/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4BA8C-A331-9989-BA3D-86F1E0802C6D}"/>
              </a:ext>
            </a:extLst>
          </p:cNvPr>
          <p:cNvSpPr txBox="1"/>
          <p:nvPr/>
        </p:nvSpPr>
        <p:spPr>
          <a:xfrm>
            <a:off x="2273379" y="639651"/>
            <a:ext cx="6176210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any feedback or questions, please contact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RuralPolicyMailbox@gov.scot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B372F-F807-3B7D-4D7D-E8CBA3CA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10318"/>
            <a:ext cx="5092742" cy="2148841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Background and Scope of Rural Delivery Plan</a:t>
            </a:r>
          </a:p>
        </p:txBody>
      </p:sp>
      <p:pic>
        <p:nvPicPr>
          <p:cNvPr id="1032" name="Picture 8" descr="Land use strategy ...">
            <a:extLst>
              <a:ext uri="{FF2B5EF4-FFF2-40B4-BE49-F238E27FC236}">
                <a16:creationId xmlns:a16="http://schemas.microsoft.com/office/drawing/2014/main" id="{0F4D0D2F-0565-ACC4-05C1-3A0A14B0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34"/>
          <a:stretch/>
        </p:blipFill>
        <p:spPr bwMode="auto">
          <a:xfrm>
            <a:off x="0" y="2924175"/>
            <a:ext cx="5190362" cy="3933825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8EBB-016B-1122-7342-C520DDAF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62" y="1"/>
            <a:ext cx="7007141" cy="6857998"/>
          </a:xfrm>
        </p:spPr>
        <p:txBody>
          <a:bodyPr numCol="2" anchor="t">
            <a:noAutofit/>
          </a:bodyPr>
          <a:lstStyle/>
          <a:p>
            <a:pPr marL="0" indent="0">
              <a:buNone/>
            </a:pPr>
            <a:endParaRPr lang="en-GB" sz="1800" b="1" kern="100" dirty="0">
              <a:latin typeface="Aptos (body)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u="sng" kern="100" dirty="0">
                <a:latin typeface="Aptos (body)"/>
                <a:cs typeface="Arial"/>
              </a:rPr>
              <a:t>The </a:t>
            </a:r>
            <a:r>
              <a:rPr lang="en-GB" sz="1800" b="1" u="sng" dirty="0">
                <a:latin typeface="Aptos (body)"/>
                <a:cs typeface="Arial"/>
              </a:rPr>
              <a:t>Scottish Government committed to publish a plan       </a:t>
            </a:r>
            <a:r>
              <a:rPr lang="en-GB" sz="1800" kern="100" dirty="0">
                <a:latin typeface="Aptos (body)"/>
                <a:cs typeface="Arial"/>
              </a:rPr>
              <a:t>by the end of this parliament, because we recognise that:</a:t>
            </a:r>
          </a:p>
          <a:p>
            <a:pPr>
              <a:lnSpc>
                <a:spcPct val="100000"/>
              </a:lnSpc>
            </a:pPr>
            <a:r>
              <a:rPr lang="en-GB" sz="1800" kern="100" dirty="0">
                <a:latin typeface="Aptos (body)"/>
                <a:cs typeface="Arial"/>
              </a:rPr>
              <a:t>Scotland’s rural economy  is vitally important to all of Scotland. </a:t>
            </a:r>
          </a:p>
          <a:p>
            <a:pPr>
              <a:lnSpc>
                <a:spcPct val="100000"/>
              </a:lnSpc>
            </a:pPr>
            <a:r>
              <a:rPr lang="en-GB" sz="1800" kern="100" dirty="0">
                <a:latin typeface="Aptos (body)"/>
                <a:cs typeface="Arial"/>
              </a:rPr>
              <a:t>Rural communities face significant and unique challenges compared to other parts of Scotland</a:t>
            </a:r>
            <a:endParaRPr lang="en-GB" sz="1800" dirty="0">
              <a:effectLst/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effectLst/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latin typeface="Aptos (body)"/>
              <a:ea typeface="Times New Roman" panose="02020603050405020304" pitchFamily="18" charset="0"/>
              <a:cs typeface="Arial"/>
            </a:endParaRPr>
          </a:p>
          <a:p>
            <a:pPr marL="0" indent="0">
              <a:buNone/>
            </a:pPr>
            <a:endParaRPr lang="en-GB" sz="1800" b="1" u="sng" dirty="0">
              <a:effectLst/>
              <a:latin typeface="Aptos (body)"/>
              <a:ea typeface="Times New Roman" panose="02020603050405020304" pitchFamily="18" charset="0"/>
              <a:cs typeface="Arial"/>
            </a:endParaRPr>
          </a:p>
          <a:p>
            <a:pPr marL="0" indent="0">
              <a:buNone/>
            </a:pPr>
            <a:r>
              <a:rPr lang="en-GB" sz="1800" b="1" u="sng" dirty="0">
                <a:effectLst/>
                <a:latin typeface="Aptos (body)"/>
                <a:ea typeface="Times New Roman" panose="02020603050405020304" pitchFamily="18" charset="0"/>
                <a:cs typeface="Arial"/>
              </a:rPr>
              <a:t>The </a:t>
            </a:r>
            <a:r>
              <a:rPr lang="en-GB" sz="1800" b="1" u="sng" dirty="0">
                <a:latin typeface="Aptos (body)"/>
                <a:ea typeface="Times New Roman" panose="02020603050405020304" pitchFamily="18" charset="0"/>
                <a:cs typeface="Arial"/>
              </a:rPr>
              <a:t>Plan</a:t>
            </a:r>
            <a:r>
              <a:rPr lang="en-GB" sz="1800" b="1" u="sng" dirty="0">
                <a:effectLst/>
                <a:latin typeface="Aptos (body)"/>
                <a:ea typeface="Times New Roman" panose="02020603050405020304" pitchFamily="18" charset="0"/>
                <a:cs typeface="Arial"/>
              </a:rPr>
              <a:t> </a:t>
            </a:r>
            <a:r>
              <a:rPr lang="en-GB" sz="1800" b="1" u="sng" dirty="0">
                <a:latin typeface="Aptos (body)"/>
                <a:ea typeface="Times New Roman" panose="02020603050405020304" pitchFamily="18" charset="0"/>
                <a:cs typeface="Arial"/>
              </a:rPr>
              <a:t>addresses the issues you have told us are relevant</a:t>
            </a:r>
            <a:r>
              <a:rPr lang="en-GB" sz="1800" u="sng" dirty="0">
                <a:latin typeface="Aptos (body)"/>
                <a:ea typeface="Times New Roman" panose="02020603050405020304" pitchFamily="18" charset="0"/>
                <a:cs typeface="Arial"/>
              </a:rPr>
              <a:t> </a:t>
            </a:r>
            <a:r>
              <a:rPr lang="en-GB" sz="1800" b="1" u="sng" dirty="0">
                <a:effectLst/>
                <a:latin typeface="Aptos (body)"/>
                <a:ea typeface="Times New Roman" panose="02020603050405020304" pitchFamily="18" charset="0"/>
                <a:cs typeface="Arial"/>
              </a:rPr>
              <a:t>to rural Scotland</a:t>
            </a:r>
            <a:r>
              <a:rPr lang="en-GB" sz="1800" b="1" u="sng" dirty="0">
                <a:latin typeface="Aptos (body)"/>
                <a:ea typeface="Times New Roman" panose="02020603050405020304" pitchFamily="18" charset="0"/>
                <a:cs typeface="Arial"/>
              </a:rPr>
              <a:t> </a:t>
            </a:r>
            <a:r>
              <a:rPr lang="en-GB" sz="1800" dirty="0">
                <a:latin typeface="Aptos (body)"/>
                <a:ea typeface="Times New Roman" panose="02020603050405020304" pitchFamily="18" charset="0"/>
                <a:cs typeface="Arial"/>
              </a:rPr>
              <a:t>and </a:t>
            </a:r>
            <a:r>
              <a:rPr lang="en-GB" sz="1800" kern="100" dirty="0">
                <a:latin typeface="Aptos (body)"/>
                <a:cs typeface="Arial"/>
              </a:rPr>
              <a:t>sets out a vision and nine high level Strategic Objectives:</a:t>
            </a:r>
            <a:endParaRPr lang="en-GB" sz="1800" dirty="0">
              <a:effectLst/>
              <a:latin typeface="Aptos (bod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Agriculture and Marine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Economy and Digital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Population and Skills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Social Justice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Housing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Health and Social Care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Environment and Climate Change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Transport </a:t>
            </a:r>
            <a:endParaRPr lang="en-GB" sz="1800" kern="100" dirty="0">
              <a:latin typeface="Aptos (bod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800" kern="100" dirty="0">
                <a:effectLst/>
                <a:latin typeface="Aptos (body)"/>
                <a:ea typeface="Times New Roman" panose="02020603050405020304" pitchFamily="18" charset="0"/>
                <a:cs typeface="Arial" panose="020B0604020202020204" pitchFamily="34" charset="0"/>
              </a:rPr>
              <a:t>Culture</a:t>
            </a:r>
            <a:endParaRPr lang="en-GB" sz="1800" kern="100" dirty="0">
              <a:latin typeface="Aptos (bod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800" kern="100" dirty="0">
              <a:latin typeface="Aptos (body)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u="sng" kern="100" dirty="0">
                <a:latin typeface="Aptos (body)"/>
                <a:cs typeface="Arial" panose="020B0604020202020204" pitchFamily="34" charset="0"/>
              </a:rPr>
              <a:t>The Plan covers mainland rural Scotland</a:t>
            </a:r>
            <a:r>
              <a:rPr lang="en-GB" sz="1800" kern="100" dirty="0">
                <a:latin typeface="Aptos (body)"/>
                <a:cs typeface="Arial" panose="020B0604020202020204" pitchFamily="34" charset="0"/>
              </a:rPr>
              <a:t>, with the National Islands Plan addressing the needs of island communities separately.</a:t>
            </a:r>
          </a:p>
          <a:p>
            <a:pPr marL="457200" lvl="1" indent="0">
              <a:buNone/>
            </a:pPr>
            <a:endParaRPr lang="en-GB" sz="1800" dirty="0">
              <a:latin typeface="Aptos (body)"/>
            </a:endParaRPr>
          </a:p>
        </p:txBody>
      </p:sp>
    </p:spTree>
    <p:extLst>
      <p:ext uri="{BB962C8B-B14F-4D97-AF65-F5344CB8AC3E}">
        <p14:creationId xmlns:p14="http://schemas.microsoft.com/office/powerpoint/2010/main" val="28881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D6A5-CF36-BA90-E8F1-356E4588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2" y="259686"/>
            <a:ext cx="6019798" cy="110490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ptos (body)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ptos (body)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ptos (body)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Approach of 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The Rural Delivery Plan</a:t>
            </a:r>
          </a:p>
        </p:txBody>
      </p:sp>
      <p:pic>
        <p:nvPicPr>
          <p:cNvPr id="1026" name="Picture 2" descr="Attitude shift needed to encourage outdoor play | The Herald">
            <a:extLst>
              <a:ext uri="{FF2B5EF4-FFF2-40B4-BE49-F238E27FC236}">
                <a16:creationId xmlns:a16="http://schemas.microsoft.com/office/drawing/2014/main" id="{CD6C1176-961B-D91B-7F6C-EE9C7E88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12297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8E587-52EF-D122-20DE-B70EA010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2" y="1363287"/>
            <a:ext cx="5419899" cy="481367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20E510B-6D51-23C8-62A7-AC8683D43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097744"/>
              </p:ext>
            </p:extLst>
          </p:nvPr>
        </p:nvGraphicFramePr>
        <p:xfrm>
          <a:off x="6317672" y="1104900"/>
          <a:ext cx="5685906" cy="533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965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A4F6-30EF-A2C0-A9FA-0C736BBD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267" y="0"/>
            <a:ext cx="6145953" cy="1114097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37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n-GB" sz="37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n-GB" sz="37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4000" b="1" dirty="0">
                <a:solidFill>
                  <a:schemeClr val="accent3">
                    <a:lumMod val="50000"/>
                  </a:schemeClr>
                </a:solidFill>
              </a:rPr>
              <a:t>The Plan sets out a picture for rural Scotland</a:t>
            </a:r>
            <a:endParaRPr lang="en-GB" sz="40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 descr="A person holding a shovel and a plant&#10;&#10;Description automatically generated">
            <a:extLst>
              <a:ext uri="{FF2B5EF4-FFF2-40B4-BE49-F238E27FC236}">
                <a16:creationId xmlns:a16="http://schemas.microsoft.com/office/drawing/2014/main" id="{E7E70F85-768B-5221-1500-42A1FCD6A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71" r="9881" b="-2"/>
          <a:stretch/>
        </p:blipFill>
        <p:spPr>
          <a:xfrm>
            <a:off x="-262464" y="1587"/>
            <a:ext cx="594359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4D45840-28AF-8EBF-CDAE-285074934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859736"/>
              </p:ext>
            </p:extLst>
          </p:nvPr>
        </p:nvGraphicFramePr>
        <p:xfrm>
          <a:off x="5901267" y="982132"/>
          <a:ext cx="6145953" cy="574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979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92B86-3892-A7C5-E419-F0824D07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4" y="1683756"/>
            <a:ext cx="3943230" cy="23963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						</a:t>
            </a:r>
            <a:r>
              <a:rPr lang="en-US" sz="3600" b="1" dirty="0">
                <a:solidFill>
                  <a:srgbClr val="FFFFFF"/>
                </a:solidFill>
              </a:rPr>
              <a:t>H</a:t>
            </a:r>
            <a:r>
              <a:rPr lang="en-US" sz="3600" b="1" kern="1200" dirty="0">
                <a:solidFill>
                  <a:srgbClr val="FFFFFF"/>
                </a:solidFill>
              </a:rPr>
              <a:t>ow we </a:t>
            </a:r>
            <a:r>
              <a:rPr lang="en-US" sz="3600" b="1" dirty="0">
                <a:solidFill>
                  <a:srgbClr val="FFFFFF"/>
                </a:solidFill>
              </a:rPr>
              <a:t>are d</a:t>
            </a:r>
            <a:r>
              <a:rPr lang="en-US" sz="3600" b="1" kern="1200" dirty="0">
                <a:solidFill>
                  <a:srgbClr val="FFFFFF"/>
                </a:solidFill>
              </a:rPr>
              <a:t>eveloping the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D0571-B73A-1F5E-FA6C-0E54EFD5110F}"/>
              </a:ext>
            </a:extLst>
          </p:cNvPr>
          <p:cNvSpPr>
            <a:spLocks/>
          </p:cNvSpPr>
          <p:nvPr/>
        </p:nvSpPr>
        <p:spPr>
          <a:xfrm>
            <a:off x="9227127" y="10138"/>
            <a:ext cx="2964873" cy="6847857"/>
          </a:xfrm>
          <a:prstGeom prst="rect">
            <a:avLst/>
          </a:prstGeom>
        </p:spPr>
        <p:txBody>
          <a:bodyPr/>
          <a:lstStyle/>
          <a:p>
            <a:pPr defTabSz="521208">
              <a:spcAft>
                <a:spcPts val="600"/>
              </a:spcAft>
            </a:pPr>
            <a:endParaRPr lang="en-GB" sz="1600" kern="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629CB03-8355-E73B-3B7C-C86A22641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894138"/>
              </p:ext>
            </p:extLst>
          </p:nvPr>
        </p:nvGraphicFramePr>
        <p:xfrm>
          <a:off x="5041903" y="94592"/>
          <a:ext cx="6563619" cy="663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95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746FB-7D51-5A82-08A0-2A457B8D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287" y="61992"/>
            <a:ext cx="7758389" cy="89115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u="sng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Focus on Rural Poverty – </a:t>
            </a:r>
            <a:br>
              <a:rPr lang="en-US" sz="2400" b="1" u="sng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b="1" u="sng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Key Scottish Government Strategies and Investments</a:t>
            </a:r>
            <a:endParaRPr lang="en-US" sz="2400" u="sng" kern="12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hapter 3: Educational quality in rural schools - Commission on the  Delivery of Rural Education: report - gov.scot">
            <a:extLst>
              <a:ext uri="{FF2B5EF4-FFF2-40B4-BE49-F238E27FC236}">
                <a16:creationId xmlns:a16="http://schemas.microsoft.com/office/drawing/2014/main" id="{492C6AEC-0D17-A803-6436-0A9DBAF65B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6" r="-4" b="15667"/>
          <a:stretch/>
        </p:blipFill>
        <p:spPr bwMode="auto">
          <a:xfrm>
            <a:off x="36893" y="478267"/>
            <a:ext cx="4007432" cy="23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derly people crossing | Although the ...">
            <a:extLst>
              <a:ext uri="{FF2B5EF4-FFF2-40B4-BE49-F238E27FC236}">
                <a16:creationId xmlns:a16="http://schemas.microsoft.com/office/drawing/2014/main" id="{82F0AC83-BA9B-438B-BB02-2DA6B83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9" r="1" b="27829"/>
          <a:stretch/>
        </p:blipFill>
        <p:spPr bwMode="auto">
          <a:xfrm>
            <a:off x="114750" y="2851688"/>
            <a:ext cx="3848441" cy="32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3E6F8-D1DE-E155-197D-542B465CA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1287" y="1015140"/>
            <a:ext cx="7649961" cy="57808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500" b="1" dirty="0">
              <a:effectLst/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</a:rPr>
              <a:t>The Just Transition Fund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ffectLst/>
              </a:rPr>
              <a:t>supporting skills interventions, innovation and emerging technologies, and empowering local communities.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The Addressing Depopulation Action Plan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The Scottish Land Commission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</a:rPr>
              <a:t>The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</a:rPr>
              <a:t>Fair Work First conditionality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The Promise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implementation plan for care experienced children, young people and their families.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School Age Childcare Delivery Framework (2023)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to support the sustainability of essential school age childcare services within rural and island communities. 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The Access to Childcare Fund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</a:rPr>
              <a:t>Early Adopter Communities projects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ffectLst/>
              </a:rPr>
              <a:t>around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ffectLst/>
              </a:rPr>
              <a:t>delivering local childcare  to help eradicate poverty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The Rural and Island Housing Action Plan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The Rural and Islands Housing Fund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&amp;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Rural Affordable Homes for Key Workers Fund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Discretionary housing payments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investment of over £90m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Energy efficiency improvements for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households in extreme fuel poverty in remote rural areas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Rural and Islands Workforce Recruitment Strategy (RIWRS) for Health and Social Care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by the end of 2024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Getting It Right For Everyone pathfinders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to enhance community care and treatment centres. </a:t>
            </a:r>
          </a:p>
          <a:p>
            <a:endParaRPr lang="en-US" sz="500" dirty="0">
              <a:effectLst/>
            </a:endParaRPr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69052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4856-CFF6-F4C0-2651-6D9089F8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00738"/>
            <a:ext cx="5613396" cy="813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How we will monitor performance – </a:t>
            </a:r>
            <a:b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Possible Key Performance Indicators</a:t>
            </a:r>
          </a:p>
        </p:txBody>
      </p:sp>
      <p:pic>
        <p:nvPicPr>
          <p:cNvPr id="2052" name="Picture 4" descr="West Ardnamurchan Community Honesty Shop Scotland">
            <a:extLst>
              <a:ext uri="{FF2B5EF4-FFF2-40B4-BE49-F238E27FC236}">
                <a16:creationId xmlns:a16="http://schemas.microsoft.com/office/drawing/2014/main" id="{EE7C3460-F3A2-9356-13EB-397A6C4401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13296" b="1"/>
          <a:stretch/>
        </p:blipFill>
        <p:spPr bwMode="auto">
          <a:xfrm>
            <a:off x="2" y="1587"/>
            <a:ext cx="5868061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E361D-5036-5B6D-B3B1-657FBB7D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137" y="914399"/>
            <a:ext cx="6172861" cy="594360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endParaRPr lang="en-GB" sz="1400" dirty="0"/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Working age employment rate (residence based)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Economic activity of population aged 16-64 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Involuntary non-permanent work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Real living wage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How the household is managing financially 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Relative poverty - Proportion (%) of people / children in each category who are in relative poverty 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Early Child Development Statistics on children's development as assessed during the 13-15 month / 27-30 month and 4–5-year child reviews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Percentage of secondary school leavers by initial destination category and 6-fold Urban Rural classification, 2009-10 to 2022-23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Quality of care experience (Health and Social Care)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Healthy Life Expectancy (males / females)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Affordable Housing Supply Programme (AHSP) Completions by location for 2021-22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Affordable Housing Supply Programme (AHSP) Social And Affordable Completions by Local Authority 2007-2008 to 2023-2024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Proportion (%) of homes in fuel poverty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Level of extreme fuel poverty (2-fold / 6-fold)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Percentage of dwellings with urgent disrepair to critical elements 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Average weekly household expenditure in Scotland on transport and vehicles (£)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How easy or difficult people find it to afford transport costs </a:t>
            </a:r>
          </a:p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</a:rPr>
              <a:t>Participation in any cultural activity </a:t>
            </a:r>
          </a:p>
        </p:txBody>
      </p:sp>
    </p:spTree>
    <p:extLst>
      <p:ext uri="{BB962C8B-B14F-4D97-AF65-F5344CB8AC3E}">
        <p14:creationId xmlns:p14="http://schemas.microsoft.com/office/powerpoint/2010/main" val="8228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2" name="Rectangle 3141">
            <a:extLst>
              <a:ext uri="{FF2B5EF4-FFF2-40B4-BE49-F238E27FC236}">
                <a16:creationId xmlns:a16="http://schemas.microsoft.com/office/drawing/2014/main" id="{D8C7B66D-8C78-480F-A98B-3F195E65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33F61-C050-2991-90FF-635A08E1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210" y="0"/>
            <a:ext cx="6949747" cy="6599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Poverty in Rural Areas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What the data tell us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8" name="Picture 6" descr="Understanding barriers to childcare in rural Scotland">
            <a:extLst>
              <a:ext uri="{FF2B5EF4-FFF2-40B4-BE49-F238E27FC236}">
                <a16:creationId xmlns:a16="http://schemas.microsoft.com/office/drawing/2014/main" id="{F008E924-7004-83B4-E611-7A87FD568A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r="-3" b="-3"/>
          <a:stretch/>
        </p:blipFill>
        <p:spPr bwMode="auto">
          <a:xfrm>
            <a:off x="295536" y="329979"/>
            <a:ext cx="4569511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air Work Nation - consultation ...">
            <a:extLst>
              <a:ext uri="{FF2B5EF4-FFF2-40B4-BE49-F238E27FC236}">
                <a16:creationId xmlns:a16="http://schemas.microsoft.com/office/drawing/2014/main" id="{97824DCD-40D5-2CD6-F4C5-44B8676D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7" r="-1" b="16521"/>
          <a:stretch/>
        </p:blipFill>
        <p:spPr bwMode="auto">
          <a:xfrm>
            <a:off x="182946" y="3429000"/>
            <a:ext cx="4692608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61C3-FCCE-716B-7F93-A004005F1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1370" y="437322"/>
            <a:ext cx="7116418" cy="642067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endParaRPr lang="en-US" sz="800" b="1" u="sng" dirty="0"/>
          </a:p>
          <a:p>
            <a:pPr marL="0" indent="0">
              <a:buNone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The Positives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Rural Scotland is served by several high-quality colleges, higher educational institutions and universities financially supported through the Scottish Funding Council and Skills Development Scotland.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In 2021, 37% of Foundation Apprenticeships starts at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 SCQF L6 were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in mainly rural Scotland</a:t>
            </a: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In 2022-23, 29% of all Modern Apprenticeship starts in Scotland were in mainly Rural areas</a:t>
            </a:r>
            <a:endParaRPr lang="en-US" sz="1400" dirty="0">
              <a:solidFill>
                <a:schemeClr val="accent3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The Scottish Government has committed to strengthening approaches to regional skills planning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Natural Capital and empowering communities; rural areas overall contain 79% of community owned assets and around 99% of community owned land. </a:t>
            </a: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Life expectancy is higher in rural areas than in urban areas of Scotland</a:t>
            </a:r>
          </a:p>
          <a:p>
            <a:pPr marL="0" indent="0">
              <a:buNone/>
            </a:pPr>
            <a:endParaRPr lang="en-US" sz="1400" dirty="0">
              <a:solidFill>
                <a:schemeClr val="accent3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The Challenges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The living costs for households in many rural parts of Scotland can be as much as 15-30% higher than other parts of the UK (weekly food costs, transport, low energy efficiency rate dwelling)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Access to services and affordable housing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Risks for fuel poverty (dwellings not within gas grid; oil used as a primary heating fuel)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Much higher transport costs (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weekly travel costs estimated to be up to 251% higher for pensioners living in remote rural areas on the mainland)</a:t>
            </a:r>
            <a:endParaRPr lang="en-US" sz="1400" dirty="0">
              <a:solidFill>
                <a:schemeClr val="accent3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Agricultural and land reform causing changes to the rural workforce and traditional industries as part of a move to a climate resilient economy.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Aging population; growing proportion of the population in rural areas now aged over 65 years. 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The ability to attract new talent and finding staff with adequate skills are risks to the businesses of the rural employers. 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Challenges with rural childcare provision (changes in demand and recruitment of staff) and the costs of childcare.</a:t>
            </a:r>
          </a:p>
          <a:p>
            <a:endParaRPr lang="en-US" sz="800" b="0" i="0" dirty="0">
              <a:effectLst/>
              <a:highlight>
                <a:srgbClr val="FFFFFF"/>
              </a:highlight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956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Rectangle 114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5EE13-D412-24FF-6BB5-9C27761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637524"/>
            <a:ext cx="3702960" cy="152274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</a:rPr>
              <a:t>Publishing &amp; Future </a:t>
            </a:r>
            <a:r>
              <a:rPr lang="en-US" sz="3600" b="1" dirty="0">
                <a:solidFill>
                  <a:srgbClr val="FFFFFF"/>
                </a:solidFill>
              </a:rPr>
              <a:t>R</a:t>
            </a:r>
            <a:r>
              <a:rPr lang="en-US" sz="3600" b="1" kern="1200" dirty="0">
                <a:solidFill>
                  <a:srgbClr val="FFFFFF"/>
                </a:solidFill>
              </a:rPr>
              <a:t>eporting</a:t>
            </a:r>
            <a:r>
              <a:rPr lang="en-US" sz="36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7" name="Content Placeholder 6" descr="A group of people playing instruments on a stage&#10;&#10;Description automatically generated">
            <a:extLst>
              <a:ext uri="{FF2B5EF4-FFF2-40B4-BE49-F238E27FC236}">
                <a16:creationId xmlns:a16="http://schemas.microsoft.com/office/drawing/2014/main" id="{BF183BD1-24B6-ABA0-F2E7-105F6F400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1088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1089" name="Content Placeholder 1073">
            <a:extLst>
              <a:ext uri="{FF2B5EF4-FFF2-40B4-BE49-F238E27FC236}">
                <a16:creationId xmlns:a16="http://schemas.microsoft.com/office/drawing/2014/main" id="{E413D50B-2526-53E4-04F1-E0C62A5E9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210" y="2328516"/>
            <a:ext cx="3969093" cy="38919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Rural Delivery Plan to be published during </a:t>
            </a:r>
            <a:r>
              <a:rPr lang="en-US" sz="2000" dirty="0">
                <a:solidFill>
                  <a:srgbClr val="FFFFFF"/>
                </a:solidFill>
                <a:effectLst/>
              </a:rPr>
              <a:t>the lifetime of this parliament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effectLst/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Annual data refreshers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effectLst/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Regular publishing of Key Performance Indicators to support informed policy making, that delivers better outcomes for rural Scotland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Full review  and refresh of the Plan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  <a:effectLst/>
              </a:rPr>
              <a:t>Ongoing engagement with</a:t>
            </a:r>
            <a:r>
              <a:rPr lang="en-US" sz="2000" dirty="0">
                <a:solidFill>
                  <a:srgbClr val="FFFFFF"/>
                </a:solidFill>
              </a:rPr>
              <a:t> rural stakeholders </a:t>
            </a:r>
          </a:p>
        </p:txBody>
      </p:sp>
      <p:pic>
        <p:nvPicPr>
          <p:cNvPr id="1030" name="Picture 6" descr="Whisky Distill a whisky distill at the scotch highlands. scotland distillery stock pictures, royalty-free photos &amp; images">
            <a:extLst>
              <a:ext uri="{FF2B5EF4-FFF2-40B4-BE49-F238E27FC236}">
                <a16:creationId xmlns:a16="http://schemas.microsoft.com/office/drawing/2014/main" id="{379DF80F-5A66-E005-CB77-A1E3B257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11823" b="-6"/>
          <a:stretch/>
        </p:blipFill>
        <p:spPr bwMode="auto">
          <a:xfrm>
            <a:off x="4968251" y="2419956"/>
            <a:ext cx="2249424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ge Concern Scotland – Working for Older People in Scotland">
            <a:extLst>
              <a:ext uri="{FF2B5EF4-FFF2-40B4-BE49-F238E27FC236}">
                <a16:creationId xmlns:a16="http://schemas.microsoft.com/office/drawing/2014/main" id="{3D7E4FA4-B0A2-B2EF-EAB8-0E4B9E54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" b="4"/>
          <a:stretch/>
        </p:blipFill>
        <p:spPr bwMode="auto">
          <a:xfrm>
            <a:off x="7295203" y="325904"/>
            <a:ext cx="4570677" cy="30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udy at SRUC | Apprenticeships">
            <a:extLst>
              <a:ext uri="{FF2B5EF4-FFF2-40B4-BE49-F238E27FC236}">
                <a16:creationId xmlns:a16="http://schemas.microsoft.com/office/drawing/2014/main" id="{BCAF265C-C6BA-0E93-252D-38A9C42F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 r="8" b="8"/>
          <a:stretch/>
        </p:blipFill>
        <p:spPr bwMode="auto">
          <a:xfrm>
            <a:off x="4976656" y="4511800"/>
            <a:ext cx="2249424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ioritisation of rail projects | Transport Scotland">
            <a:extLst>
              <a:ext uri="{FF2B5EF4-FFF2-40B4-BE49-F238E27FC236}">
                <a16:creationId xmlns:a16="http://schemas.microsoft.com/office/drawing/2014/main" id="{E807740D-948B-A6DD-BE30-54044754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6693" b="-3"/>
          <a:stretch/>
        </p:blipFill>
        <p:spPr bwMode="auto">
          <a:xfrm>
            <a:off x="7295203" y="3474720"/>
            <a:ext cx="4570677" cy="30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58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A50112635</value>
    </field>
    <field name="Objective-Title">
      <value order="0">Stakeholder engagement presentation - September 2024 - General Practice</value>
    </field>
    <field name="Objective-Description">
      <value order="0"/>
    </field>
    <field name="Objective-CreationStamp">
      <value order="0">2024-09-17T10:46:18Z</value>
    </field>
    <field name="Objective-IsApproved">
      <value order="0">false</value>
    </field>
    <field name="Objective-IsPublished">
      <value order="0">true</value>
    </field>
    <field name="Objective-DatePublished">
      <value order="0">2024-09-25T09:24:31Z</value>
    </field>
    <field name="Objective-ModificationStamp">
      <value order="0">2024-09-25T09:24:31Z</value>
    </field>
    <field name="Objective-Owner">
      <value order="0">Anderson, Kate K (U440900)</value>
    </field>
    <field name="Objective-Path">
      <value order="0">Objective Global Folder:SG File Plan:Economics and finance:Economic development:Rural development:Advice and policy: Rural development:Rural Development: Land Reform, Rural and Islands Policy: Rural Delivery Plan 2023/26: 2023-2028</value>
    </field>
    <field name="Objective-Parent">
      <value order="0">Rural Development: Land Reform, Rural and Islands Policy: Rural Delivery Plan 2023/26: 2023-2028</value>
    </field>
    <field name="Objective-State">
      <value order="0">Published</value>
    </field>
    <field name="Objective-VersionId">
      <value order="0">vA75541132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POL/40902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9703C670EF418DC32DB40383C499" ma:contentTypeVersion="15" ma:contentTypeDescription="Create a new document." ma:contentTypeScope="" ma:versionID="66bb034e0165598c34e38ca35d2fcc4c">
  <xsd:schema xmlns:xsd="http://www.w3.org/2001/XMLSchema" xmlns:xs="http://www.w3.org/2001/XMLSchema" xmlns:p="http://schemas.microsoft.com/office/2006/metadata/properties" xmlns:ns2="0b28be79-ead9-4d16-8441-d4b8c26ec912" xmlns:ns3="274ae35a-0fe9-4fdd-8ae6-8ae6db837a49" targetNamespace="http://schemas.microsoft.com/office/2006/metadata/properties" ma:root="true" ma:fieldsID="cdfc84ab4911332a9ab7ec6e3c07d68b" ns2:_="" ns3:_="">
    <xsd:import namespace="0b28be79-ead9-4d16-8441-d4b8c26ec912"/>
    <xsd:import namespace="274ae35a-0fe9-4fdd-8ae6-8ae6db837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8be79-ead9-4d16-8441-d4b8c26ec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3839d15-f03e-45a7-8f1d-a98c6a919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ae35a-0fe9-4fdd-8ae6-8ae6db837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d2d157-7008-444b-b0e9-fd1af076f0a1}" ma:internalName="TaxCatchAll" ma:showField="CatchAllData" ma:web="274ae35a-0fe9-4fdd-8ae6-8ae6db837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4ae35a-0fe9-4fdd-8ae6-8ae6db837a49" xsi:nil="true"/>
    <lcf76f155ced4ddcb4097134ff3c332f xmlns="0b28be79-ead9-4d16-8441-d4b8c26ec9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6A336142-4BCD-43EA-AF8F-FD722CB6D848}"/>
</file>

<file path=customXml/itemProps3.xml><?xml version="1.0" encoding="utf-8"?>
<ds:datastoreItem xmlns:ds="http://schemas.openxmlformats.org/officeDocument/2006/customXml" ds:itemID="{561A038A-6D2B-4ED8-BE8E-186AA6C2E504}"/>
</file>

<file path=customXml/itemProps4.xml><?xml version="1.0" encoding="utf-8"?>
<ds:datastoreItem xmlns:ds="http://schemas.openxmlformats.org/officeDocument/2006/customXml" ds:itemID="{884A02CB-4ED7-4132-B5FB-9BD9F756372D}"/>
</file>

<file path=docProps/app.xml><?xml version="1.0" encoding="utf-8"?>
<Properties xmlns="http://schemas.openxmlformats.org/officeDocument/2006/extended-properties" xmlns:vt="http://schemas.openxmlformats.org/officeDocument/2006/docPropsVTypes">
  <TotalTime>22721</TotalTime>
  <Words>1094</Words>
  <Application>Microsoft Office PowerPoint</Application>
  <PresentationFormat>Widescreen</PresentationFormat>
  <Paragraphs>127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(body)</vt:lpstr>
      <vt:lpstr>Aptos Display</vt:lpstr>
      <vt:lpstr>Arial</vt:lpstr>
      <vt:lpstr>Calibri</vt:lpstr>
      <vt:lpstr>Office Theme</vt:lpstr>
      <vt:lpstr> Rural Delivery Plan  </vt:lpstr>
      <vt:lpstr>Background and Scope of Rural Delivery Plan</vt:lpstr>
      <vt:lpstr>   Approach of  The Rural Delivery Plan</vt:lpstr>
      <vt:lpstr>   The Plan sets out a picture for rural Scotland</vt:lpstr>
      <vt:lpstr>        How we are developing the Plan</vt:lpstr>
      <vt:lpstr>Focus on Rural Poverty –  Key Scottish Government Strategies and Investments</vt:lpstr>
      <vt:lpstr>How we will monitor performance –  Possible Key Performance Indicators</vt:lpstr>
      <vt:lpstr>Poverty in Rural Areas –What the data tell us</vt:lpstr>
      <vt:lpstr>Publishing &amp; Future Reporting </vt:lpstr>
      <vt:lpstr>Questions for us?  Questions for you: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Mainland Rural Delivery Plan</dc:title>
  <dc:creator>Mari-anne Valli</dc:creator>
  <cp:lastModifiedBy>David Reilly</cp:lastModifiedBy>
  <cp:revision>29</cp:revision>
  <dcterms:created xsi:type="dcterms:W3CDTF">2024-08-14T11:43:31Z</dcterms:created>
  <dcterms:modified xsi:type="dcterms:W3CDTF">2024-10-02T20:00:46Z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A50112635</vt:lpwstr>
  </property>
  <property fmtid="{D5CDD505-2E9C-101B-9397-08002B2CF9AE}" pid="4" name="Objective-Title">
    <vt:lpwstr>Stakeholder engagement presentation - September 2024 - General Practice</vt:lpwstr>
  </property>
  <property fmtid="{D5CDD505-2E9C-101B-9397-08002B2CF9AE}" pid="5" name="Objective-Description">
    <vt:lpwstr/>
  </property>
  <property fmtid="{D5CDD505-2E9C-101B-9397-08002B2CF9AE}" pid="6" name="Objective-CreationStamp">
    <vt:filetime>2024-09-17T10:46:18Z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2024-09-25T09:24:31Z</vt:filetime>
  </property>
  <property fmtid="{D5CDD505-2E9C-101B-9397-08002B2CF9AE}" pid="10" name="Objective-ModificationStamp">
    <vt:filetime>2024-09-25T09:24:31Z</vt:filetime>
  </property>
  <property fmtid="{D5CDD505-2E9C-101B-9397-08002B2CF9AE}" pid="11" name="Objective-Owner">
    <vt:lpwstr>Anderson, Kate K (U440900)</vt:lpwstr>
  </property>
  <property fmtid="{D5CDD505-2E9C-101B-9397-08002B2CF9AE}" pid="12" name="Objective-Path">
    <vt:lpwstr>Objective Global Folder:SG File Plan:Economics and finance:Economic development:Rural development:Advice and policy: Rural development:Rural Development: Land Reform, Rural and Islands Policy: Rural Delivery Plan 2023/26: 2023-2028</vt:lpwstr>
  </property>
  <property fmtid="{D5CDD505-2E9C-101B-9397-08002B2CF9AE}" pid="13" name="Objective-Parent">
    <vt:lpwstr>Rural Development: Land Reform, Rural and Islands Policy: Rural Delivery Plan 2023/26: 2023-2028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vA75541132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POL/40902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0x010100300E9703C670EF418DC32DB40383C499</vt:lpwstr>
  </property>
</Properties>
</file>