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18288000" cy="10287000"/>
  <p:notesSz cx="6858000" cy="9144000"/>
  <p:embeddedFontLst>
    <p:embeddedFont>
      <p:font typeface="League Spartan" charset="1" panose="00000800000000000000"/>
      <p:regular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8" Type="http://schemas.openxmlformats.org/officeDocument/2006/relationships/slide" Target="slides/slide3.xml"/><Relationship Id="rId21" Type="http://schemas.openxmlformats.org/officeDocument/2006/relationships/font" Target="fonts/font21.fntdata"/><Relationship Id="rId3" Type="http://schemas.openxmlformats.org/officeDocument/2006/relationships/viewProps" Target="viewProps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7" Type="http://schemas.openxmlformats.org/officeDocument/2006/relationships/slide" Target="slides/slide2.xml"/><Relationship Id="rId16" Type="http://schemas.openxmlformats.org/officeDocument/2006/relationships/slide" Target="slides/slide11.xml"/><Relationship Id="rId2" Type="http://schemas.openxmlformats.org/officeDocument/2006/relationships/presProps" Target="presProps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5" Type="http://schemas.openxmlformats.org/officeDocument/2006/relationships/tableStyles" Target="tableStyles.xml"/><Relationship Id="rId23" Type="http://schemas.openxmlformats.org/officeDocument/2006/relationships/customXml" Target="../customXml/item2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4" Type="http://schemas.openxmlformats.org/officeDocument/2006/relationships/theme" Target="theme/theme1.xml"/><Relationship Id="rId9" Type="http://schemas.openxmlformats.org/officeDocument/2006/relationships/slide" Target="slides/slide4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3.png" Type="http://schemas.openxmlformats.org/officeDocument/2006/relationships/image"/><Relationship Id="rId4" Target="../media/image4.sv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3.png" Type="http://schemas.openxmlformats.org/officeDocument/2006/relationships/image"/><Relationship Id="rId4" Target="../media/image4.sv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3.png" Type="http://schemas.openxmlformats.org/officeDocument/2006/relationships/image"/><Relationship Id="rId4" Target="../media/image4.sv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3.png" Type="http://schemas.openxmlformats.org/officeDocument/2006/relationships/image"/><Relationship Id="rId4" Target="../media/image4.svg" Type="http://schemas.openxmlformats.org/officeDocument/2006/relationships/image"/><Relationship Id="rId5" Target="../media/image7.png" Type="http://schemas.openxmlformats.org/officeDocument/2006/relationships/image"/><Relationship Id="rId6" Target="../media/image8.svg" Type="http://schemas.openxmlformats.org/officeDocument/2006/relationships/image"/><Relationship Id="rId7" Target="https://www.youtube.com/watch?v=v3GDxEYl6Qg" TargetMode="External" Type="http://schemas.openxmlformats.org/officeDocument/2006/relationships/hyperlink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3.png" Type="http://schemas.openxmlformats.org/officeDocument/2006/relationships/image"/><Relationship Id="rId4" Target="../media/image4.svg" Type="http://schemas.openxmlformats.org/officeDocument/2006/relationships/image"/><Relationship Id="rId5" Target="../media/image9.png" Type="http://schemas.openxmlformats.org/officeDocument/2006/relationships/image"/><Relationship Id="rId6" Target="../media/image10.sv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3.png" Type="http://schemas.openxmlformats.org/officeDocument/2006/relationships/image"/><Relationship Id="rId4" Target="../media/image4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3.png" Type="http://schemas.openxmlformats.org/officeDocument/2006/relationships/image"/><Relationship Id="rId4" Target="../media/image4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3.png" Type="http://schemas.openxmlformats.org/officeDocument/2006/relationships/image"/><Relationship Id="rId4" Target="../media/image4.svg" Type="http://schemas.openxmlformats.org/officeDocument/2006/relationships/image"/><Relationship Id="rId5" Target="../media/image5.png" Type="http://schemas.openxmlformats.org/officeDocument/2006/relationships/image"/><Relationship Id="rId6" Target="../media/image6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3.png" Type="http://schemas.openxmlformats.org/officeDocument/2006/relationships/image"/><Relationship Id="rId4" Target="../media/image4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3.png" Type="http://schemas.openxmlformats.org/officeDocument/2006/relationships/image"/><Relationship Id="rId4" Target="../media/image4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3.png" Type="http://schemas.openxmlformats.org/officeDocument/2006/relationships/image"/><Relationship Id="rId4" Target="../media/image4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3.png" Type="http://schemas.openxmlformats.org/officeDocument/2006/relationships/image"/><Relationship Id="rId4" Target="../media/image4.sv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3.png" Type="http://schemas.openxmlformats.org/officeDocument/2006/relationships/image"/><Relationship Id="rId4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9C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4592680" y="6851355"/>
            <a:ext cx="4813889" cy="4813889"/>
          </a:xfrm>
          <a:custGeom>
            <a:avLst/>
            <a:gdLst/>
            <a:ahLst/>
            <a:cxnLst/>
            <a:rect r="r" b="b" t="t" l="l"/>
            <a:pathLst>
              <a:path h="4813889" w="4813889">
                <a:moveTo>
                  <a:pt x="0" y="0"/>
                </a:moveTo>
                <a:lnTo>
                  <a:pt x="4813889" y="0"/>
                </a:lnTo>
                <a:lnTo>
                  <a:pt x="4813889" y="4813890"/>
                </a:lnTo>
                <a:lnTo>
                  <a:pt x="0" y="481389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4515032" y="-3779210"/>
            <a:ext cx="5488535" cy="5488535"/>
            <a:chOff x="0" y="0"/>
            <a:chExt cx="6350000" cy="63500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Freeform 5" id="5"/>
          <p:cNvSpPr/>
          <p:nvPr/>
        </p:nvSpPr>
        <p:spPr>
          <a:xfrm flipH="false" flipV="false" rot="0">
            <a:off x="15740803" y="221823"/>
            <a:ext cx="2172282" cy="897343"/>
          </a:xfrm>
          <a:custGeom>
            <a:avLst/>
            <a:gdLst/>
            <a:ahLst/>
            <a:cxnLst/>
            <a:rect r="r" b="b" t="t" l="l"/>
            <a:pathLst>
              <a:path h="897343" w="2172282">
                <a:moveTo>
                  <a:pt x="0" y="0"/>
                </a:moveTo>
                <a:lnTo>
                  <a:pt x="2172282" y="0"/>
                </a:lnTo>
                <a:lnTo>
                  <a:pt x="2172282" y="897343"/>
                </a:lnTo>
                <a:lnTo>
                  <a:pt x="0" y="89734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522015" y="2849956"/>
            <a:ext cx="14039361" cy="26479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684"/>
              </a:lnSpc>
            </a:pPr>
            <a:r>
              <a:rPr lang="en-US" sz="7632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Challenge Poverty Week </a:t>
            </a:r>
          </a:p>
          <a:p>
            <a:pPr algn="l">
              <a:lnSpc>
                <a:spcPts val="10684"/>
              </a:lnSpc>
            </a:pPr>
            <a:r>
              <a:rPr lang="en-US" sz="7632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Lesson plan for Primary 4-7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419603" y="6022695"/>
            <a:ext cx="6510735" cy="8273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896"/>
              </a:lnSpc>
            </a:pPr>
            <a:r>
              <a:rPr lang="en-US" sz="4926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7 - 13 October 2024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3179529" y="9204960"/>
            <a:ext cx="1917171" cy="5295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09"/>
              </a:lnSpc>
            </a:pPr>
            <a:r>
              <a:rPr lang="en-US" sz="315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#CPW24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8011397" y="9201150"/>
            <a:ext cx="4064556" cy="533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10"/>
              </a:lnSpc>
            </a:pPr>
            <a:r>
              <a:rPr lang="en-US" sz="315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#ChallengePoverty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028700" y="9201150"/>
            <a:ext cx="5385554" cy="5295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10"/>
              </a:lnSpc>
            </a:pPr>
            <a:r>
              <a:rPr lang="en-US" sz="315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povertyalliance.org/CPW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9C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4592680" y="6851355"/>
            <a:ext cx="4813889" cy="4813889"/>
          </a:xfrm>
          <a:custGeom>
            <a:avLst/>
            <a:gdLst/>
            <a:ahLst/>
            <a:cxnLst/>
            <a:rect r="r" b="b" t="t" l="l"/>
            <a:pathLst>
              <a:path h="4813889" w="4813889">
                <a:moveTo>
                  <a:pt x="0" y="0"/>
                </a:moveTo>
                <a:lnTo>
                  <a:pt x="4813889" y="0"/>
                </a:lnTo>
                <a:lnTo>
                  <a:pt x="4813889" y="4813890"/>
                </a:lnTo>
                <a:lnTo>
                  <a:pt x="0" y="481389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5486400" y="601218"/>
            <a:ext cx="7315200" cy="1655064"/>
          </a:xfrm>
          <a:custGeom>
            <a:avLst/>
            <a:gdLst/>
            <a:ahLst/>
            <a:cxnLst/>
            <a:rect r="r" b="b" t="t" l="l"/>
            <a:pathLst>
              <a:path h="1655064" w="7315200">
                <a:moveTo>
                  <a:pt x="0" y="0"/>
                </a:moveTo>
                <a:lnTo>
                  <a:pt x="7315200" y="0"/>
                </a:lnTo>
                <a:lnTo>
                  <a:pt x="7315200" y="1655064"/>
                </a:lnTo>
                <a:lnTo>
                  <a:pt x="0" y="165506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6030565" y="933450"/>
            <a:ext cx="6226870" cy="895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50"/>
              </a:lnSpc>
            </a:pPr>
            <a:r>
              <a:rPr lang="en-US" sz="5250">
                <a:solidFill>
                  <a:srgbClr val="311DA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Statement Corner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454874" y="4743450"/>
            <a:ext cx="15378252" cy="18986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699"/>
              </a:lnSpc>
            </a:pPr>
            <a:r>
              <a:rPr lang="en-US" sz="54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Wages are not high enough for many people in Scotland.​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9C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4592680" y="6851355"/>
            <a:ext cx="4813889" cy="4813889"/>
          </a:xfrm>
          <a:custGeom>
            <a:avLst/>
            <a:gdLst/>
            <a:ahLst/>
            <a:cxnLst/>
            <a:rect r="r" b="b" t="t" l="l"/>
            <a:pathLst>
              <a:path h="4813889" w="4813889">
                <a:moveTo>
                  <a:pt x="0" y="0"/>
                </a:moveTo>
                <a:lnTo>
                  <a:pt x="4813889" y="0"/>
                </a:lnTo>
                <a:lnTo>
                  <a:pt x="4813889" y="4813890"/>
                </a:lnTo>
                <a:lnTo>
                  <a:pt x="0" y="481389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5486400" y="601218"/>
            <a:ext cx="7315200" cy="1655064"/>
          </a:xfrm>
          <a:custGeom>
            <a:avLst/>
            <a:gdLst/>
            <a:ahLst/>
            <a:cxnLst/>
            <a:rect r="r" b="b" t="t" l="l"/>
            <a:pathLst>
              <a:path h="1655064" w="7315200">
                <a:moveTo>
                  <a:pt x="0" y="0"/>
                </a:moveTo>
                <a:lnTo>
                  <a:pt x="7315200" y="0"/>
                </a:lnTo>
                <a:lnTo>
                  <a:pt x="7315200" y="1655064"/>
                </a:lnTo>
                <a:lnTo>
                  <a:pt x="0" y="165506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6030565" y="933450"/>
            <a:ext cx="6226870" cy="895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50"/>
              </a:lnSpc>
            </a:pPr>
            <a:r>
              <a:rPr lang="en-US" sz="5250">
                <a:solidFill>
                  <a:srgbClr val="311DA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Statement Corner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454874" y="4743450"/>
            <a:ext cx="15378252" cy="18986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699"/>
              </a:lnSpc>
            </a:pPr>
            <a:r>
              <a:rPr lang="en-US" sz="54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We all have a responsibility to help people who are living in poverty.​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9C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4592680" y="6851355"/>
            <a:ext cx="4813889" cy="4813889"/>
          </a:xfrm>
          <a:custGeom>
            <a:avLst/>
            <a:gdLst/>
            <a:ahLst/>
            <a:cxnLst/>
            <a:rect r="r" b="b" t="t" l="l"/>
            <a:pathLst>
              <a:path h="4813889" w="4813889">
                <a:moveTo>
                  <a:pt x="0" y="0"/>
                </a:moveTo>
                <a:lnTo>
                  <a:pt x="4813889" y="0"/>
                </a:lnTo>
                <a:lnTo>
                  <a:pt x="4813889" y="4813890"/>
                </a:lnTo>
                <a:lnTo>
                  <a:pt x="0" y="481389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5486400" y="601218"/>
            <a:ext cx="7315200" cy="1655064"/>
          </a:xfrm>
          <a:custGeom>
            <a:avLst/>
            <a:gdLst/>
            <a:ahLst/>
            <a:cxnLst/>
            <a:rect r="r" b="b" t="t" l="l"/>
            <a:pathLst>
              <a:path h="1655064" w="7315200">
                <a:moveTo>
                  <a:pt x="0" y="0"/>
                </a:moveTo>
                <a:lnTo>
                  <a:pt x="7315200" y="0"/>
                </a:lnTo>
                <a:lnTo>
                  <a:pt x="7315200" y="1655064"/>
                </a:lnTo>
                <a:lnTo>
                  <a:pt x="0" y="165506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6030565" y="933450"/>
            <a:ext cx="6226870" cy="895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50"/>
              </a:lnSpc>
            </a:pPr>
            <a:r>
              <a:rPr lang="en-US" sz="5250">
                <a:solidFill>
                  <a:srgbClr val="311DA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Statement Corner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454874" y="4743450"/>
            <a:ext cx="15378252" cy="18986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699"/>
              </a:lnSpc>
            </a:pPr>
            <a:r>
              <a:rPr lang="en-US" sz="54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We can make sure that nobody is </a:t>
            </a:r>
          </a:p>
          <a:p>
            <a:pPr algn="ctr">
              <a:lnSpc>
                <a:spcPts val="7699"/>
              </a:lnSpc>
            </a:pPr>
            <a:r>
              <a:rPr lang="en-US" sz="54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living in poverty.</a:t>
            </a:r>
          </a:p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9C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4592680" y="6851355"/>
            <a:ext cx="4813889" cy="4813889"/>
          </a:xfrm>
          <a:custGeom>
            <a:avLst/>
            <a:gdLst/>
            <a:ahLst/>
            <a:cxnLst/>
            <a:rect r="r" b="b" t="t" l="l"/>
            <a:pathLst>
              <a:path h="4813889" w="4813889">
                <a:moveTo>
                  <a:pt x="0" y="0"/>
                </a:moveTo>
                <a:lnTo>
                  <a:pt x="4813889" y="0"/>
                </a:lnTo>
                <a:lnTo>
                  <a:pt x="4813889" y="4813890"/>
                </a:lnTo>
                <a:lnTo>
                  <a:pt x="0" y="481389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4659013" y="561975"/>
            <a:ext cx="8969973" cy="2029456"/>
          </a:xfrm>
          <a:custGeom>
            <a:avLst/>
            <a:gdLst/>
            <a:ahLst/>
            <a:cxnLst/>
            <a:rect r="r" b="b" t="t" l="l"/>
            <a:pathLst>
              <a:path h="2029456" w="8969973">
                <a:moveTo>
                  <a:pt x="0" y="0"/>
                </a:moveTo>
                <a:lnTo>
                  <a:pt x="8969974" y="0"/>
                </a:lnTo>
                <a:lnTo>
                  <a:pt x="8969974" y="2029456"/>
                </a:lnTo>
                <a:lnTo>
                  <a:pt x="0" y="202945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475961" y="3086100"/>
            <a:ext cx="1435036" cy="2057400"/>
          </a:xfrm>
          <a:custGeom>
            <a:avLst/>
            <a:gdLst/>
            <a:ahLst/>
            <a:cxnLst/>
            <a:rect r="r" b="b" t="t" l="l"/>
            <a:pathLst>
              <a:path h="2057400" w="1435036">
                <a:moveTo>
                  <a:pt x="0" y="0"/>
                </a:moveTo>
                <a:lnTo>
                  <a:pt x="1435036" y="0"/>
                </a:lnTo>
                <a:lnTo>
                  <a:pt x="1435036" y="2057400"/>
                </a:lnTo>
                <a:lnTo>
                  <a:pt x="0" y="2057400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6632674" y="1081403"/>
            <a:ext cx="5022652" cy="895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50"/>
              </a:lnSpc>
            </a:pPr>
            <a:r>
              <a:rPr lang="en-US" sz="5250">
                <a:solidFill>
                  <a:srgbClr val="F610A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Breadline Kids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897045" y="5076825"/>
            <a:ext cx="13758940" cy="40822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470"/>
              </a:lnSpc>
              <a:spcBef>
                <a:spcPct val="0"/>
              </a:spcBef>
            </a:pPr>
          </a:p>
          <a:p>
            <a:pPr algn="l">
              <a:lnSpc>
                <a:spcPts val="5470"/>
              </a:lnSpc>
              <a:spcBef>
                <a:spcPct val="0"/>
              </a:spcBef>
            </a:pPr>
          </a:p>
          <a:p>
            <a:pPr algn="l">
              <a:lnSpc>
                <a:spcPts val="5470"/>
              </a:lnSpc>
              <a:spcBef>
                <a:spcPct val="0"/>
              </a:spcBef>
            </a:pPr>
            <a:r>
              <a:rPr lang="en-US" sz="3907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Think about the statements you just heard.​</a:t>
            </a:r>
          </a:p>
          <a:p>
            <a:pPr algn="l">
              <a:lnSpc>
                <a:spcPts val="5470"/>
              </a:lnSpc>
              <a:spcBef>
                <a:spcPct val="0"/>
              </a:spcBef>
            </a:pPr>
            <a:r>
              <a:rPr lang="en-US" sz="3907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Would you change your response to any of them?​</a:t>
            </a:r>
          </a:p>
          <a:p>
            <a:pPr algn="l">
              <a:lnSpc>
                <a:spcPts val="5470"/>
              </a:lnSpc>
              <a:spcBef>
                <a:spcPct val="0"/>
              </a:spcBef>
            </a:pPr>
          </a:p>
          <a:p>
            <a:pPr algn="l">
              <a:lnSpc>
                <a:spcPts val="5470"/>
              </a:lnSpc>
              <a:spcBef>
                <a:spcPct val="0"/>
              </a:spcBef>
            </a:pPr>
          </a:p>
        </p:txBody>
      </p:sp>
      <p:sp>
        <p:nvSpPr>
          <p:cNvPr name="TextBox 7" id="7"/>
          <p:cNvSpPr txBox="true"/>
          <p:nvPr/>
        </p:nvSpPr>
        <p:spPr>
          <a:xfrm rot="0">
            <a:off x="3918484" y="3638550"/>
            <a:ext cx="12140685" cy="679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99"/>
              </a:lnSpc>
              <a:spcBef>
                <a:spcPct val="0"/>
              </a:spcBef>
            </a:pPr>
            <a:r>
              <a:rPr lang="en-US" sz="39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Watch the video, '</a:t>
            </a:r>
            <a:r>
              <a:rPr lang="en-US" sz="3999" u="sng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  <a:hlinkClick r:id="rId7" tooltip="https://www.youtube.com/watch?v=v3GDxEYl6Qg"/>
              </a:rPr>
              <a:t>BBC: Breadline Kids</a:t>
            </a:r>
            <a:r>
              <a:rPr lang="en-US" sz="39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' [17:07]</a:t>
            </a:r>
          </a:p>
        </p:txBody>
      </p: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9C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4592680" y="6851355"/>
            <a:ext cx="4813889" cy="4813889"/>
          </a:xfrm>
          <a:custGeom>
            <a:avLst/>
            <a:gdLst/>
            <a:ahLst/>
            <a:cxnLst/>
            <a:rect r="r" b="b" t="t" l="l"/>
            <a:pathLst>
              <a:path h="4813889" w="4813889">
                <a:moveTo>
                  <a:pt x="0" y="0"/>
                </a:moveTo>
                <a:lnTo>
                  <a:pt x="4813889" y="0"/>
                </a:lnTo>
                <a:lnTo>
                  <a:pt x="4813889" y="4813890"/>
                </a:lnTo>
                <a:lnTo>
                  <a:pt x="0" y="481389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5486400" y="601218"/>
            <a:ext cx="7315200" cy="1655064"/>
          </a:xfrm>
          <a:custGeom>
            <a:avLst/>
            <a:gdLst/>
            <a:ahLst/>
            <a:cxnLst/>
            <a:rect r="r" b="b" t="t" l="l"/>
            <a:pathLst>
              <a:path h="1655064" w="7315200">
                <a:moveTo>
                  <a:pt x="0" y="0"/>
                </a:moveTo>
                <a:lnTo>
                  <a:pt x="7315200" y="0"/>
                </a:lnTo>
                <a:lnTo>
                  <a:pt x="7315200" y="1655064"/>
                </a:lnTo>
                <a:lnTo>
                  <a:pt x="0" y="165506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2587336" y="6851355"/>
            <a:ext cx="2518762" cy="2392824"/>
          </a:xfrm>
          <a:custGeom>
            <a:avLst/>
            <a:gdLst/>
            <a:ahLst/>
            <a:cxnLst/>
            <a:rect r="r" b="b" t="t" l="l"/>
            <a:pathLst>
              <a:path h="2392824" w="2518762">
                <a:moveTo>
                  <a:pt x="0" y="0"/>
                </a:moveTo>
                <a:lnTo>
                  <a:pt x="2518763" y="0"/>
                </a:lnTo>
                <a:lnTo>
                  <a:pt x="2518763" y="2392825"/>
                </a:lnTo>
                <a:lnTo>
                  <a:pt x="0" y="2392825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1028700" y="3131214"/>
            <a:ext cx="15378252" cy="27940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599"/>
              </a:lnSpc>
            </a:pPr>
            <a:r>
              <a:rPr lang="en-US" sz="39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S</a:t>
            </a:r>
            <a:r>
              <a:rPr lang="en-US" sz="39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hare your CPW lesson photos on social media using the hashtags:</a:t>
            </a:r>
          </a:p>
          <a:p>
            <a:pPr algn="l">
              <a:lnSpc>
                <a:spcPts val="5600"/>
              </a:lnSpc>
            </a:pPr>
          </a:p>
          <a:p>
            <a:pPr algn="l">
              <a:lnSpc>
                <a:spcPts val="5599"/>
              </a:lnSpc>
            </a:pPr>
            <a:r>
              <a:rPr lang="en-US" sz="39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#ChallengePoverty #CPW24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6069271" y="933450"/>
            <a:ext cx="6149459" cy="895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50"/>
              </a:lnSpc>
            </a:pPr>
            <a:r>
              <a:rPr lang="en-US" sz="5250">
                <a:solidFill>
                  <a:srgbClr val="F610A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Share your ideas!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6235303" y="6779751"/>
            <a:ext cx="9170014" cy="13938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600"/>
              </a:lnSpc>
            </a:pPr>
            <a:r>
              <a:rPr lang="en-US" sz="400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Tag us so we can share your posters! @CPW_Scotland</a:t>
            </a:r>
          </a:p>
        </p:txBody>
      </p:sp>
    </p:spTree>
  </p:cSld>
  <p:clrMapOvr>
    <a:masterClrMapping/>
  </p:clrMapOvr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9C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4592680" y="6851355"/>
            <a:ext cx="4813889" cy="4813889"/>
          </a:xfrm>
          <a:custGeom>
            <a:avLst/>
            <a:gdLst/>
            <a:ahLst/>
            <a:cxnLst/>
            <a:rect r="r" b="b" t="t" l="l"/>
            <a:pathLst>
              <a:path h="4813889" w="4813889">
                <a:moveTo>
                  <a:pt x="0" y="0"/>
                </a:moveTo>
                <a:lnTo>
                  <a:pt x="4813889" y="0"/>
                </a:lnTo>
                <a:lnTo>
                  <a:pt x="4813889" y="4813890"/>
                </a:lnTo>
                <a:lnTo>
                  <a:pt x="0" y="481389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4515032" y="-3779210"/>
            <a:ext cx="5488535" cy="5488535"/>
            <a:chOff x="0" y="0"/>
            <a:chExt cx="6350000" cy="63500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Freeform 5" id="5"/>
          <p:cNvSpPr/>
          <p:nvPr/>
        </p:nvSpPr>
        <p:spPr>
          <a:xfrm flipH="false" flipV="false" rot="0">
            <a:off x="15740803" y="221823"/>
            <a:ext cx="2172282" cy="897343"/>
          </a:xfrm>
          <a:custGeom>
            <a:avLst/>
            <a:gdLst/>
            <a:ahLst/>
            <a:cxnLst/>
            <a:rect r="r" b="b" t="t" l="l"/>
            <a:pathLst>
              <a:path h="897343" w="2172282">
                <a:moveTo>
                  <a:pt x="0" y="0"/>
                </a:moveTo>
                <a:lnTo>
                  <a:pt x="2172282" y="0"/>
                </a:lnTo>
                <a:lnTo>
                  <a:pt x="2172282" y="897343"/>
                </a:lnTo>
                <a:lnTo>
                  <a:pt x="0" y="89734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4417682" y="2370131"/>
            <a:ext cx="9452636" cy="62862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87"/>
              </a:lnSpc>
            </a:pPr>
            <a:r>
              <a:rPr lang="en-US" sz="7134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@CPW_Scotland</a:t>
            </a:r>
          </a:p>
          <a:p>
            <a:pPr algn="ctr">
              <a:lnSpc>
                <a:spcPts val="9987"/>
              </a:lnSpc>
            </a:pPr>
            <a:r>
              <a:rPr lang="en-US" sz="7134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@PovertyAlliance</a:t>
            </a:r>
          </a:p>
          <a:p>
            <a:pPr algn="ctr">
              <a:lnSpc>
                <a:spcPts val="9987"/>
              </a:lnSpc>
            </a:pPr>
            <a:r>
              <a:rPr lang="en-US" sz="7134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#ChallengePoverty </a:t>
            </a:r>
          </a:p>
          <a:p>
            <a:pPr algn="ctr">
              <a:lnSpc>
                <a:spcPts val="9987"/>
              </a:lnSpc>
            </a:pPr>
            <a:r>
              <a:rPr lang="en-US" sz="7134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#CPW24</a:t>
            </a:r>
          </a:p>
          <a:p>
            <a:pPr algn="ctr">
              <a:lnSpc>
                <a:spcPts val="9987"/>
              </a:lnSpc>
            </a:pPr>
          </a:p>
        </p:txBody>
      </p:sp>
      <p:sp>
        <p:nvSpPr>
          <p:cNvPr name="TextBox 7" id="7"/>
          <p:cNvSpPr txBox="true"/>
          <p:nvPr/>
        </p:nvSpPr>
        <p:spPr>
          <a:xfrm rot="0">
            <a:off x="13179529" y="9204960"/>
            <a:ext cx="1917171" cy="5295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09"/>
              </a:lnSpc>
            </a:pPr>
            <a:r>
              <a:rPr lang="en-US" sz="315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#CPW24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8011397" y="9201150"/>
            <a:ext cx="4064556" cy="533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10"/>
              </a:lnSpc>
            </a:pPr>
            <a:r>
              <a:rPr lang="en-US" sz="315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#ChallengePoverty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028700" y="9201150"/>
            <a:ext cx="5385554" cy="5295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10"/>
              </a:lnSpc>
            </a:pPr>
            <a:r>
              <a:rPr lang="en-US" sz="315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povertyalliance.org/CPW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9C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4592680" y="6851355"/>
            <a:ext cx="4813889" cy="4813889"/>
          </a:xfrm>
          <a:custGeom>
            <a:avLst/>
            <a:gdLst/>
            <a:ahLst/>
            <a:cxnLst/>
            <a:rect r="r" b="b" t="t" l="l"/>
            <a:pathLst>
              <a:path h="4813889" w="4813889">
                <a:moveTo>
                  <a:pt x="0" y="0"/>
                </a:moveTo>
                <a:lnTo>
                  <a:pt x="4813889" y="0"/>
                </a:lnTo>
                <a:lnTo>
                  <a:pt x="4813889" y="4813890"/>
                </a:lnTo>
                <a:lnTo>
                  <a:pt x="0" y="481389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1028700" y="3002241"/>
            <a:ext cx="14346450" cy="63817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971871" indent="-485935" lvl="1">
              <a:lnSpc>
                <a:spcPts val="6302"/>
              </a:lnSpc>
              <a:buFont typeface="Arial"/>
              <a:buChar char="•"/>
            </a:pPr>
            <a:r>
              <a:rPr lang="en-US" sz="4501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We are learning to understand that some people in Scotland have less than others.​</a:t>
            </a:r>
          </a:p>
          <a:p>
            <a:pPr algn="l">
              <a:lnSpc>
                <a:spcPts val="6302"/>
              </a:lnSpc>
            </a:pPr>
          </a:p>
          <a:p>
            <a:pPr algn="l" marL="971871" indent="-485935" lvl="1">
              <a:lnSpc>
                <a:spcPts val="6302"/>
              </a:lnSpc>
              <a:buFont typeface="Arial"/>
              <a:buChar char="•"/>
            </a:pPr>
            <a:r>
              <a:rPr lang="en-US" sz="4501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</a:t>
            </a:r>
            <a:r>
              <a:rPr lang="en-US" sz="4501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e are learning to understand what it is like to have less than others.​</a:t>
            </a:r>
          </a:p>
          <a:p>
            <a:pPr algn="l">
              <a:lnSpc>
                <a:spcPts val="6302"/>
              </a:lnSpc>
            </a:pPr>
          </a:p>
          <a:p>
            <a:pPr algn="l" marL="971871" indent="-485935" lvl="1">
              <a:lnSpc>
                <a:spcPts val="6302"/>
              </a:lnSpc>
              <a:buFont typeface="Arial"/>
              <a:buChar char="•"/>
            </a:pPr>
            <a:r>
              <a:rPr lang="en-US" sz="4501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</a:t>
            </a:r>
            <a:r>
              <a:rPr lang="en-US" sz="4501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e are learning to understand the importance of treating others with kindness.​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5486400" y="601218"/>
            <a:ext cx="7315200" cy="1655064"/>
          </a:xfrm>
          <a:custGeom>
            <a:avLst/>
            <a:gdLst/>
            <a:ahLst/>
            <a:cxnLst/>
            <a:rect r="r" b="b" t="t" l="l"/>
            <a:pathLst>
              <a:path h="1655064" w="7315200">
                <a:moveTo>
                  <a:pt x="0" y="0"/>
                </a:moveTo>
                <a:lnTo>
                  <a:pt x="7315200" y="0"/>
                </a:lnTo>
                <a:lnTo>
                  <a:pt x="7315200" y="1655064"/>
                </a:lnTo>
                <a:lnTo>
                  <a:pt x="0" y="165506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5873551" y="933450"/>
            <a:ext cx="6540897" cy="895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50"/>
              </a:lnSpc>
            </a:pPr>
            <a:r>
              <a:rPr lang="en-US" sz="5250">
                <a:solidFill>
                  <a:srgbClr val="311DA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Learning Objective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9C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4592680" y="6851355"/>
            <a:ext cx="4813889" cy="4813889"/>
          </a:xfrm>
          <a:custGeom>
            <a:avLst/>
            <a:gdLst/>
            <a:ahLst/>
            <a:cxnLst/>
            <a:rect r="r" b="b" t="t" l="l"/>
            <a:pathLst>
              <a:path h="4813889" w="4813889">
                <a:moveTo>
                  <a:pt x="0" y="0"/>
                </a:moveTo>
                <a:lnTo>
                  <a:pt x="4813889" y="0"/>
                </a:lnTo>
                <a:lnTo>
                  <a:pt x="4813889" y="4813890"/>
                </a:lnTo>
                <a:lnTo>
                  <a:pt x="0" y="481389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900240" y="0"/>
            <a:ext cx="14487521" cy="3277802"/>
          </a:xfrm>
          <a:custGeom>
            <a:avLst/>
            <a:gdLst/>
            <a:ahLst/>
            <a:cxnLst/>
            <a:rect r="r" b="b" t="t" l="l"/>
            <a:pathLst>
              <a:path h="3277802" w="14487521">
                <a:moveTo>
                  <a:pt x="0" y="0"/>
                </a:moveTo>
                <a:lnTo>
                  <a:pt x="14487520" y="0"/>
                </a:lnTo>
                <a:lnTo>
                  <a:pt x="14487520" y="3277802"/>
                </a:lnTo>
                <a:lnTo>
                  <a:pt x="0" y="327780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4405015" y="933450"/>
            <a:ext cx="9477970" cy="18288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50"/>
              </a:lnSpc>
            </a:pPr>
            <a:r>
              <a:rPr lang="en-US" sz="5250">
                <a:solidFill>
                  <a:srgbClr val="311DA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United N</a:t>
            </a:r>
            <a:r>
              <a:rPr lang="en-US" sz="5250">
                <a:solidFill>
                  <a:srgbClr val="311DA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ations Convention </a:t>
            </a:r>
          </a:p>
          <a:p>
            <a:pPr algn="ctr">
              <a:lnSpc>
                <a:spcPts val="7350"/>
              </a:lnSpc>
            </a:pPr>
            <a:r>
              <a:rPr lang="en-US" sz="5250">
                <a:solidFill>
                  <a:srgbClr val="311DA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on the Rights of the Child​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028700" y="3453751"/>
            <a:ext cx="13864323" cy="61245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479"/>
              </a:lnSpc>
            </a:pPr>
            <a:r>
              <a:rPr lang="en-US" sz="31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Article 2</a:t>
            </a:r>
          </a:p>
          <a:p>
            <a:pPr algn="l">
              <a:lnSpc>
                <a:spcPts val="3919"/>
              </a:lnSpc>
            </a:pPr>
            <a:r>
              <a:rPr lang="en-US" sz="27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You have the right to protection against discrimination. This means that nobody can treat you badly because of your colour, sex or religion, if you speak another language, have a disability, or are rich or poor.​</a:t>
            </a:r>
          </a:p>
          <a:p>
            <a:pPr algn="l">
              <a:lnSpc>
                <a:spcPts val="3919"/>
              </a:lnSpc>
            </a:pPr>
          </a:p>
          <a:p>
            <a:pPr algn="l">
              <a:lnSpc>
                <a:spcPts val="4479"/>
              </a:lnSpc>
            </a:pPr>
            <a:r>
              <a:rPr lang="en-US" sz="31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Article 26</a:t>
            </a:r>
          </a:p>
          <a:p>
            <a:pPr algn="l">
              <a:lnSpc>
                <a:spcPts val="3919"/>
              </a:lnSpc>
            </a:pPr>
            <a:r>
              <a:rPr lang="en-US" sz="27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You have the right to help from the government if you are poor or in need.</a:t>
            </a:r>
          </a:p>
          <a:p>
            <a:pPr algn="l">
              <a:lnSpc>
                <a:spcPts val="3919"/>
              </a:lnSpc>
            </a:pPr>
            <a:r>
              <a:rPr lang="en-US" sz="27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 ​</a:t>
            </a:r>
          </a:p>
          <a:p>
            <a:pPr algn="l">
              <a:lnSpc>
                <a:spcPts val="4479"/>
              </a:lnSpc>
            </a:pPr>
            <a:r>
              <a:rPr lang="en-US" sz="31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Article 27</a:t>
            </a:r>
          </a:p>
          <a:p>
            <a:pPr algn="l">
              <a:lnSpc>
                <a:spcPts val="3919"/>
              </a:lnSpc>
            </a:pPr>
            <a:r>
              <a:rPr lang="en-US" sz="27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You have the right to a good enough standard of living. This means you should have food, clothes and a place to live.</a:t>
            </a:r>
          </a:p>
          <a:p>
            <a:pPr algn="l">
              <a:lnSpc>
                <a:spcPts val="3919"/>
              </a:lnSpc>
            </a:pP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9C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4592680" y="6851355"/>
            <a:ext cx="4813889" cy="4813889"/>
          </a:xfrm>
          <a:custGeom>
            <a:avLst/>
            <a:gdLst/>
            <a:ahLst/>
            <a:cxnLst/>
            <a:rect r="r" b="b" t="t" l="l"/>
            <a:pathLst>
              <a:path h="4813889" w="4813889">
                <a:moveTo>
                  <a:pt x="0" y="0"/>
                </a:moveTo>
                <a:lnTo>
                  <a:pt x="4813889" y="0"/>
                </a:lnTo>
                <a:lnTo>
                  <a:pt x="4813889" y="4813890"/>
                </a:lnTo>
                <a:lnTo>
                  <a:pt x="0" y="481389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4368239" y="814959"/>
            <a:ext cx="9551523" cy="2161032"/>
          </a:xfrm>
          <a:custGeom>
            <a:avLst/>
            <a:gdLst/>
            <a:ahLst/>
            <a:cxnLst/>
            <a:rect r="r" b="b" t="t" l="l"/>
            <a:pathLst>
              <a:path h="2161032" w="9551523">
                <a:moveTo>
                  <a:pt x="0" y="0"/>
                </a:moveTo>
                <a:lnTo>
                  <a:pt x="9551522" y="0"/>
                </a:lnTo>
                <a:lnTo>
                  <a:pt x="9551522" y="2161032"/>
                </a:lnTo>
                <a:lnTo>
                  <a:pt x="0" y="216103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6137368" y="3665965"/>
            <a:ext cx="6013263" cy="5592335"/>
          </a:xfrm>
          <a:custGeom>
            <a:avLst/>
            <a:gdLst/>
            <a:ahLst/>
            <a:cxnLst/>
            <a:rect r="r" b="b" t="t" l="l"/>
            <a:pathLst>
              <a:path h="5592335" w="6013263">
                <a:moveTo>
                  <a:pt x="0" y="0"/>
                </a:moveTo>
                <a:lnTo>
                  <a:pt x="6013264" y="0"/>
                </a:lnTo>
                <a:lnTo>
                  <a:pt x="6013264" y="5592335"/>
                </a:lnTo>
                <a:lnTo>
                  <a:pt x="0" y="5592335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5969248" y="933450"/>
            <a:ext cx="6349504" cy="18288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50"/>
              </a:lnSpc>
            </a:pPr>
            <a:r>
              <a:rPr lang="en-US" sz="5250">
                <a:solidFill>
                  <a:srgbClr val="311DA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What do you need</a:t>
            </a:r>
          </a:p>
          <a:p>
            <a:pPr algn="ctr">
              <a:lnSpc>
                <a:spcPts val="7350"/>
              </a:lnSpc>
            </a:pPr>
            <a:r>
              <a:rPr lang="en-US" sz="5250">
                <a:solidFill>
                  <a:srgbClr val="311DA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 to be happy?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9C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4592680" y="6851355"/>
            <a:ext cx="4813889" cy="4813889"/>
          </a:xfrm>
          <a:custGeom>
            <a:avLst/>
            <a:gdLst/>
            <a:ahLst/>
            <a:cxnLst/>
            <a:rect r="r" b="b" t="t" l="l"/>
            <a:pathLst>
              <a:path h="4813889" w="4813889">
                <a:moveTo>
                  <a:pt x="0" y="0"/>
                </a:moveTo>
                <a:lnTo>
                  <a:pt x="4813889" y="0"/>
                </a:lnTo>
                <a:lnTo>
                  <a:pt x="4813889" y="4813890"/>
                </a:lnTo>
                <a:lnTo>
                  <a:pt x="0" y="481389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5486400" y="601218"/>
            <a:ext cx="7315200" cy="1655064"/>
          </a:xfrm>
          <a:custGeom>
            <a:avLst/>
            <a:gdLst/>
            <a:ahLst/>
            <a:cxnLst/>
            <a:rect r="r" b="b" t="t" l="l"/>
            <a:pathLst>
              <a:path h="1655064" w="7315200">
                <a:moveTo>
                  <a:pt x="0" y="0"/>
                </a:moveTo>
                <a:lnTo>
                  <a:pt x="7315200" y="0"/>
                </a:lnTo>
                <a:lnTo>
                  <a:pt x="7315200" y="1655064"/>
                </a:lnTo>
                <a:lnTo>
                  <a:pt x="0" y="165506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6030565" y="933450"/>
            <a:ext cx="6226870" cy="895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50"/>
              </a:lnSpc>
            </a:pPr>
            <a:r>
              <a:rPr lang="en-US" sz="5250">
                <a:solidFill>
                  <a:srgbClr val="311DA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Statement Corner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028700" y="7294355"/>
            <a:ext cx="15755216" cy="8540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999"/>
              </a:lnSpc>
            </a:pPr>
            <a:r>
              <a:rPr lang="en-US" sz="49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Be ready to say why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028700" y="2974696"/>
            <a:ext cx="15341857" cy="38512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700"/>
              </a:lnSpc>
            </a:pPr>
            <a:r>
              <a:rPr lang="en-US" sz="550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Listen to each statement then go to the appropriate corner of the room depending on whether you agree with the statement, disagree or don’t know.  ​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9C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4592680" y="6851355"/>
            <a:ext cx="4813889" cy="4813889"/>
          </a:xfrm>
          <a:custGeom>
            <a:avLst/>
            <a:gdLst/>
            <a:ahLst/>
            <a:cxnLst/>
            <a:rect r="r" b="b" t="t" l="l"/>
            <a:pathLst>
              <a:path h="4813889" w="4813889">
                <a:moveTo>
                  <a:pt x="0" y="0"/>
                </a:moveTo>
                <a:lnTo>
                  <a:pt x="4813889" y="0"/>
                </a:lnTo>
                <a:lnTo>
                  <a:pt x="4813889" y="4813890"/>
                </a:lnTo>
                <a:lnTo>
                  <a:pt x="0" y="481389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5486400" y="601218"/>
            <a:ext cx="7315200" cy="1655064"/>
          </a:xfrm>
          <a:custGeom>
            <a:avLst/>
            <a:gdLst/>
            <a:ahLst/>
            <a:cxnLst/>
            <a:rect r="r" b="b" t="t" l="l"/>
            <a:pathLst>
              <a:path h="1655064" w="7315200">
                <a:moveTo>
                  <a:pt x="0" y="0"/>
                </a:moveTo>
                <a:lnTo>
                  <a:pt x="7315200" y="0"/>
                </a:lnTo>
                <a:lnTo>
                  <a:pt x="7315200" y="1655064"/>
                </a:lnTo>
                <a:lnTo>
                  <a:pt x="0" y="165506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6030565" y="933450"/>
            <a:ext cx="6226870" cy="895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50"/>
              </a:lnSpc>
            </a:pPr>
            <a:r>
              <a:rPr lang="en-US" sz="5250">
                <a:solidFill>
                  <a:srgbClr val="311DA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Statement Corner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473072" y="3152783"/>
            <a:ext cx="15341857" cy="38512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700"/>
              </a:lnSpc>
            </a:pPr>
            <a:r>
              <a:rPr lang="en-US" sz="550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Everyone has a right to life. </a:t>
            </a:r>
          </a:p>
          <a:p>
            <a:pPr algn="ctr">
              <a:lnSpc>
                <a:spcPts val="7700"/>
              </a:lnSpc>
            </a:pPr>
            <a:r>
              <a:rPr lang="en-US" sz="550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 ​</a:t>
            </a:r>
          </a:p>
          <a:p>
            <a:pPr algn="ctr">
              <a:lnSpc>
                <a:spcPts val="7700"/>
              </a:lnSpc>
            </a:pPr>
            <a:r>
              <a:rPr lang="en-US" sz="550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No one should have to live in poverty.</a:t>
            </a:r>
          </a:p>
          <a:p>
            <a:pPr algn="l">
              <a:lnSpc>
                <a:spcPts val="7700"/>
              </a:lnSpc>
            </a:pP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9C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4592680" y="6851355"/>
            <a:ext cx="4813889" cy="4813889"/>
          </a:xfrm>
          <a:custGeom>
            <a:avLst/>
            <a:gdLst/>
            <a:ahLst/>
            <a:cxnLst/>
            <a:rect r="r" b="b" t="t" l="l"/>
            <a:pathLst>
              <a:path h="4813889" w="4813889">
                <a:moveTo>
                  <a:pt x="0" y="0"/>
                </a:moveTo>
                <a:lnTo>
                  <a:pt x="4813889" y="0"/>
                </a:lnTo>
                <a:lnTo>
                  <a:pt x="4813889" y="4813890"/>
                </a:lnTo>
                <a:lnTo>
                  <a:pt x="0" y="481389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5486400" y="601218"/>
            <a:ext cx="7315200" cy="1655064"/>
          </a:xfrm>
          <a:custGeom>
            <a:avLst/>
            <a:gdLst/>
            <a:ahLst/>
            <a:cxnLst/>
            <a:rect r="r" b="b" t="t" l="l"/>
            <a:pathLst>
              <a:path h="1655064" w="7315200">
                <a:moveTo>
                  <a:pt x="0" y="0"/>
                </a:moveTo>
                <a:lnTo>
                  <a:pt x="7315200" y="0"/>
                </a:lnTo>
                <a:lnTo>
                  <a:pt x="7315200" y="1655064"/>
                </a:lnTo>
                <a:lnTo>
                  <a:pt x="0" y="165506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6030565" y="933450"/>
            <a:ext cx="6226870" cy="895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50"/>
              </a:lnSpc>
            </a:pPr>
            <a:r>
              <a:rPr lang="en-US" sz="5250">
                <a:solidFill>
                  <a:srgbClr val="311DA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Statement Corner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806277" y="4152264"/>
            <a:ext cx="14675446" cy="18986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699"/>
              </a:lnSpc>
            </a:pPr>
            <a:r>
              <a:rPr lang="en-US" sz="54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Lots of people who have jobs are living in poverty.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9C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4592680" y="6851355"/>
            <a:ext cx="4813889" cy="4813889"/>
          </a:xfrm>
          <a:custGeom>
            <a:avLst/>
            <a:gdLst/>
            <a:ahLst/>
            <a:cxnLst/>
            <a:rect r="r" b="b" t="t" l="l"/>
            <a:pathLst>
              <a:path h="4813889" w="4813889">
                <a:moveTo>
                  <a:pt x="0" y="0"/>
                </a:moveTo>
                <a:lnTo>
                  <a:pt x="4813889" y="0"/>
                </a:lnTo>
                <a:lnTo>
                  <a:pt x="4813889" y="4813890"/>
                </a:lnTo>
                <a:lnTo>
                  <a:pt x="0" y="481389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5486400" y="601218"/>
            <a:ext cx="7315200" cy="1655064"/>
          </a:xfrm>
          <a:custGeom>
            <a:avLst/>
            <a:gdLst/>
            <a:ahLst/>
            <a:cxnLst/>
            <a:rect r="r" b="b" t="t" l="l"/>
            <a:pathLst>
              <a:path h="1655064" w="7315200">
                <a:moveTo>
                  <a:pt x="0" y="0"/>
                </a:moveTo>
                <a:lnTo>
                  <a:pt x="7315200" y="0"/>
                </a:lnTo>
                <a:lnTo>
                  <a:pt x="7315200" y="1655064"/>
                </a:lnTo>
                <a:lnTo>
                  <a:pt x="0" y="165506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6030565" y="933450"/>
            <a:ext cx="6226870" cy="895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50"/>
              </a:lnSpc>
            </a:pPr>
            <a:r>
              <a:rPr lang="en-US" sz="5250">
                <a:solidFill>
                  <a:srgbClr val="311DA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Statement Corner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454874" y="4743450"/>
            <a:ext cx="15378252" cy="18986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699"/>
              </a:lnSpc>
            </a:pPr>
            <a:r>
              <a:rPr lang="en-US" sz="54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People live in poverty in every </a:t>
            </a:r>
          </a:p>
          <a:p>
            <a:pPr algn="ctr">
              <a:lnSpc>
                <a:spcPts val="7699"/>
              </a:lnSpc>
            </a:pPr>
            <a:r>
              <a:rPr lang="en-US" sz="54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part of Scotland.​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9C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4592680" y="6851355"/>
            <a:ext cx="4813889" cy="4813889"/>
          </a:xfrm>
          <a:custGeom>
            <a:avLst/>
            <a:gdLst/>
            <a:ahLst/>
            <a:cxnLst/>
            <a:rect r="r" b="b" t="t" l="l"/>
            <a:pathLst>
              <a:path h="4813889" w="4813889">
                <a:moveTo>
                  <a:pt x="0" y="0"/>
                </a:moveTo>
                <a:lnTo>
                  <a:pt x="4813889" y="0"/>
                </a:lnTo>
                <a:lnTo>
                  <a:pt x="4813889" y="4813890"/>
                </a:lnTo>
                <a:lnTo>
                  <a:pt x="0" y="481389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5486400" y="601218"/>
            <a:ext cx="7315200" cy="1655064"/>
          </a:xfrm>
          <a:custGeom>
            <a:avLst/>
            <a:gdLst/>
            <a:ahLst/>
            <a:cxnLst/>
            <a:rect r="r" b="b" t="t" l="l"/>
            <a:pathLst>
              <a:path h="1655064" w="7315200">
                <a:moveTo>
                  <a:pt x="0" y="0"/>
                </a:moveTo>
                <a:lnTo>
                  <a:pt x="7315200" y="0"/>
                </a:lnTo>
                <a:lnTo>
                  <a:pt x="7315200" y="1655064"/>
                </a:lnTo>
                <a:lnTo>
                  <a:pt x="0" y="165506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6030565" y="933450"/>
            <a:ext cx="6226870" cy="895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50"/>
              </a:lnSpc>
            </a:pPr>
            <a:r>
              <a:rPr lang="en-US" sz="5250">
                <a:solidFill>
                  <a:srgbClr val="311DA6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Statement Corner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454874" y="4743450"/>
            <a:ext cx="15378252" cy="927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699"/>
              </a:lnSpc>
            </a:pPr>
            <a:r>
              <a:rPr lang="en-US" sz="5499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Living in poverty can affect mental health.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2E12FB1A4878428C254D8D2625F995" ma:contentTypeVersion="18" ma:contentTypeDescription="Create a new document." ma:contentTypeScope="" ma:versionID="e80c58ba6483fa2946b2576a4b8c6918">
  <xsd:schema xmlns:xsd="http://www.w3.org/2001/XMLSchema" xmlns:xs="http://www.w3.org/2001/XMLSchema" xmlns:p="http://schemas.microsoft.com/office/2006/metadata/properties" xmlns:ns2="b48dac3e-6ede-4148-953f-d6b2070ff909" xmlns:ns3="5c752a6b-ca9e-4244-a95d-3a261113ca01" targetNamespace="http://schemas.microsoft.com/office/2006/metadata/properties" ma:root="true" ma:fieldsID="cd6e1caea9658837d92d6860e7e8ada0" ns2:_="" ns3:_="">
    <xsd:import namespace="b48dac3e-6ede-4148-953f-d6b2070ff909"/>
    <xsd:import namespace="5c752a6b-ca9e-4244-a95d-3a261113ca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8dac3e-6ede-4148-953f-d6b2070ff9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3839d15-f03e-45a7-8f1d-a98c6a919e3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52a6b-ca9e-4244-a95d-3a261113ca0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14fb043-4bcb-439f-aa10-1791bfa33f6c}" ma:internalName="TaxCatchAll" ma:showField="CatchAllData" ma:web="5c752a6b-ca9e-4244-a95d-3a261113ca0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5C79ACD-8651-4A2C-BDBD-17EAB44A8BB0}"/>
</file>

<file path=customXml/itemProps2.xml><?xml version="1.0" encoding="utf-8"?>
<ds:datastoreItem xmlns:ds="http://schemas.openxmlformats.org/officeDocument/2006/customXml" ds:itemID="{8488D222-C7E1-4855-8888-BDA5A5215EF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DAGOlFxQjiQ</dc:identifier>
  <dcterms:modified xsi:type="dcterms:W3CDTF">2011-08-01T06:04:30Z</dcterms:modified>
  <cp:revision>1</cp:revision>
  <dc:title>2024_Primary_4-7_Lesson_Plan</dc:title>
</cp:coreProperties>
</file>