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svg" ContentType="image/svg+xml"/>
  <Default Extension="xml" ContentType="application/xml"/>
  <Override PartName="/docProps/app.xml" ContentType="application/vnd.openxmlformats-officedocument.extended-properties+xml"/>
  <Override PartName="/docProps/core.xml" ContentType="application/vnd.openxmlformats-package.core-properties+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embedTrueTypeFonts="true">
  <p:sldMasterIdLst>
    <p:sldMasterId id="2147483648" r:id="rId1"/>
  </p:sld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Lst>
  <p:sldSz cx="18288000" cy="10287000"/>
  <p:notesSz cx="6858000" cy="9144000"/>
  <p:embeddedFontLst>
    <p:embeddedFont>
      <p:font typeface="League Spartan" charset="1" panose="00000800000000000000"/>
      <p:regular r:id="rId26"/>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74" d="100"/>
          <a:sy n="74" d="100"/>
        </p:scale>
        <p:origin x="-109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font" Target="fonts/font26.fntdata"/><Relationship Id="rId8" Type="http://schemas.openxmlformats.org/officeDocument/2006/relationships/slide" Target="slides/slide3.xml"/><Relationship Id="rId21" Type="http://schemas.openxmlformats.org/officeDocument/2006/relationships/slide" Target="slides/slide16.xml"/><Relationship Id="rId3" Type="http://schemas.openxmlformats.org/officeDocument/2006/relationships/viewProps" Target="viewProps.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7" Type="http://schemas.openxmlformats.org/officeDocument/2006/relationships/slide" Target="slides/slide2.xml"/><Relationship Id="rId16" Type="http://schemas.openxmlformats.org/officeDocument/2006/relationships/slide" Target="slides/slide11.xml"/><Relationship Id="rId2" Type="http://schemas.openxmlformats.org/officeDocument/2006/relationships/presProps" Target="presProps.xml"/><Relationship Id="rId20" Type="http://schemas.openxmlformats.org/officeDocument/2006/relationships/slide" Target="slides/slide15.xml"/><Relationship Id="rId1" Type="http://schemas.openxmlformats.org/officeDocument/2006/relationships/slideMaster" Target="slideMasters/slideMaster1.xml"/><Relationship Id="rId11" Type="http://schemas.openxmlformats.org/officeDocument/2006/relationships/slide" Target="slides/slide6.xml"/><Relationship Id="rId24" Type="http://schemas.openxmlformats.org/officeDocument/2006/relationships/slide" Target="slides/slide19.xml"/><Relationship Id="rId6" Type="http://schemas.openxmlformats.org/officeDocument/2006/relationships/slide" Target="slides/slide1.xml"/><Relationship Id="rId15" Type="http://schemas.openxmlformats.org/officeDocument/2006/relationships/slide" Target="slides/slide10.xml"/><Relationship Id="rId23" Type="http://schemas.openxmlformats.org/officeDocument/2006/relationships/slide" Target="slides/slide18.xml"/><Relationship Id="rId5" Type="http://schemas.openxmlformats.org/officeDocument/2006/relationships/tableStyles" Target="tableStyles.xml"/><Relationship Id="rId28" Type="http://schemas.openxmlformats.org/officeDocument/2006/relationships/customXml" Target="../customXml/item2.xml"/><Relationship Id="rId10" Type="http://schemas.openxmlformats.org/officeDocument/2006/relationships/slide" Target="slides/slide5.xml"/><Relationship Id="rId19" Type="http://schemas.openxmlformats.org/officeDocument/2006/relationships/slide" Target="slides/slide14.xml"/><Relationship Id="rId14" Type="http://schemas.openxmlformats.org/officeDocument/2006/relationships/slide" Target="slides/slide9.xml"/><Relationship Id="rId22" Type="http://schemas.openxmlformats.org/officeDocument/2006/relationships/slide" Target="slides/slide17.xml"/><Relationship Id="rId4" Type="http://schemas.openxmlformats.org/officeDocument/2006/relationships/theme" Target="theme/theme1.xml"/><Relationship Id="rId9" Type="http://schemas.openxmlformats.org/officeDocument/2006/relationships/slide" Target="slides/slide4.xml"/><Relationship Id="rId27" Type="http://schemas.openxmlformats.org/officeDocument/2006/relationships/customXml" Target="../customXml/item1.xml"/></Relationship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png" Type="http://schemas.openxmlformats.org/officeDocument/2006/relationships/image"/></Relationships>
</file>

<file path=ppt/slides/_rels/slide10.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5.png" Type="http://schemas.openxmlformats.org/officeDocument/2006/relationships/image"/><Relationship Id="rId4" Target="../media/image6.svg" Type="http://schemas.openxmlformats.org/officeDocument/2006/relationships/image"/></Relationships>
</file>

<file path=ppt/slides/_rels/slide11.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5.png" Type="http://schemas.openxmlformats.org/officeDocument/2006/relationships/image"/><Relationship Id="rId4" Target="../media/image6.svg" Type="http://schemas.openxmlformats.org/officeDocument/2006/relationships/image"/></Relationships>
</file>

<file path=ppt/slides/_rels/slide12.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5.png" Type="http://schemas.openxmlformats.org/officeDocument/2006/relationships/image"/><Relationship Id="rId4" Target="../media/image6.svg" Type="http://schemas.openxmlformats.org/officeDocument/2006/relationships/image"/></Relationships>
</file>

<file path=ppt/slides/_rels/slide13.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5.png" Type="http://schemas.openxmlformats.org/officeDocument/2006/relationships/image"/><Relationship Id="rId4" Target="../media/image6.svg" Type="http://schemas.openxmlformats.org/officeDocument/2006/relationships/image"/></Relationships>
</file>

<file path=ppt/slides/_rels/slide14.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5.png" Type="http://schemas.openxmlformats.org/officeDocument/2006/relationships/image"/><Relationship Id="rId4" Target="../media/image6.svg" Type="http://schemas.openxmlformats.org/officeDocument/2006/relationships/image"/></Relationships>
</file>

<file path=ppt/slides/_rels/slide15.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5.png" Type="http://schemas.openxmlformats.org/officeDocument/2006/relationships/image"/><Relationship Id="rId4" Target="../media/image6.svg" Type="http://schemas.openxmlformats.org/officeDocument/2006/relationships/image"/></Relationships>
</file>

<file path=ppt/slides/_rels/slide16.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3.png" Type="http://schemas.openxmlformats.org/officeDocument/2006/relationships/image"/><Relationship Id="rId4" Target="../media/image4.svg" Type="http://schemas.openxmlformats.org/officeDocument/2006/relationships/image"/><Relationship Id="rId5" Target="../media/image5.png" Type="http://schemas.openxmlformats.org/officeDocument/2006/relationships/image"/><Relationship Id="rId6" Target="../media/image6.svg" Type="http://schemas.openxmlformats.org/officeDocument/2006/relationships/image"/></Relationships>
</file>

<file path=ppt/slides/_rels/slide17.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5.png" Type="http://schemas.openxmlformats.org/officeDocument/2006/relationships/image"/><Relationship Id="rId4" Target="../media/image6.svg" Type="http://schemas.openxmlformats.org/officeDocument/2006/relationships/image"/><Relationship Id="rId5" Target="../media/image7.png" Type="http://schemas.openxmlformats.org/officeDocument/2006/relationships/image"/><Relationship Id="rId6" Target="../media/image8.svg" Type="http://schemas.openxmlformats.org/officeDocument/2006/relationships/image"/></Relationships>
</file>

<file path=ppt/slides/_rels/slide18.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3.png" Type="http://schemas.openxmlformats.org/officeDocument/2006/relationships/image"/><Relationship Id="rId4" Target="../media/image4.svg" Type="http://schemas.openxmlformats.org/officeDocument/2006/relationships/image"/><Relationship Id="rId5" Target="../media/image5.png" Type="http://schemas.openxmlformats.org/officeDocument/2006/relationships/image"/><Relationship Id="rId6" Target="../media/image6.svg" Type="http://schemas.openxmlformats.org/officeDocument/2006/relationships/image"/></Relationships>
</file>

<file path=ppt/slides/_rels/slide19.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5.png" Type="http://schemas.openxmlformats.org/officeDocument/2006/relationships/image"/><Relationship Id="rId3" Target="../media/image6.svg" Type="http://schemas.openxmlformats.org/officeDocument/2006/relationships/image"/><Relationship Id="rId4" Target="../media/image9.png" Type="http://schemas.openxmlformats.org/officeDocument/2006/relationships/image"/><Relationship Id="rId5" Target="https://beta.parliament.scot/msps/current-and-previous-msps" TargetMode="External" Type="http://schemas.openxmlformats.org/officeDocument/2006/relationships/hyperlink"/><Relationship Id="rId6" Target="https://members.parliament.uk/members/commons" TargetMode="External" Type="http://schemas.openxmlformats.org/officeDocument/2006/relationships/hyperlink"/></Relationships>
</file>

<file path=ppt/slides/_rels/slide2.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s>
</file>

<file path=ppt/slides/_rels/slide20.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pn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3.png" Type="http://schemas.openxmlformats.org/officeDocument/2006/relationships/image"/><Relationship Id="rId4" Target="../media/image4.svg" Type="http://schemas.openxmlformats.org/officeDocument/2006/relationships/image"/><Relationship Id="rId5" Target="../media/image5.png" Type="http://schemas.openxmlformats.org/officeDocument/2006/relationships/image"/><Relationship Id="rId6" Target="../media/image6.svg" Type="http://schemas.openxmlformats.org/officeDocument/2006/relationships/image"/><Relationship Id="rId7" Target="https://www.youtube.com/watch?v=v3GDxEYl6Qg" TargetMode="External" Type="http://schemas.openxmlformats.org/officeDocument/2006/relationships/hyperlink"/></Relationships>
</file>

<file path=ppt/slides/_rels/slide4.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5.png" Type="http://schemas.openxmlformats.org/officeDocument/2006/relationships/image"/><Relationship Id="rId4" Target="../media/image6.sv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5.png" Type="http://schemas.openxmlformats.org/officeDocument/2006/relationships/image"/><Relationship Id="rId4" Target="../media/image6.svg" Type="http://schemas.openxmlformats.org/officeDocument/2006/relationships/image"/></Relationships>
</file>

<file path=ppt/slides/_rels/slide6.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3.png" Type="http://schemas.openxmlformats.org/officeDocument/2006/relationships/image"/><Relationship Id="rId4" Target="../media/image4.svg" Type="http://schemas.openxmlformats.org/officeDocument/2006/relationships/image"/><Relationship Id="rId5" Target="../media/image5.png" Type="http://schemas.openxmlformats.org/officeDocument/2006/relationships/image"/><Relationship Id="rId6" Target="../media/image6.svg" Type="http://schemas.openxmlformats.org/officeDocument/2006/relationships/image"/></Relationships>
</file>

<file path=ppt/slides/_rels/slide7.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5.png" Type="http://schemas.openxmlformats.org/officeDocument/2006/relationships/image"/><Relationship Id="rId4" Target="../media/image6.svg" Type="http://schemas.openxmlformats.org/officeDocument/2006/relationships/image"/></Relationships>
</file>

<file path=ppt/slides/_rels/slide8.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3.png" Type="http://schemas.openxmlformats.org/officeDocument/2006/relationships/image"/><Relationship Id="rId4" Target="../media/image4.svg" Type="http://schemas.openxmlformats.org/officeDocument/2006/relationships/image"/><Relationship Id="rId5" Target="../media/image5.png" Type="http://schemas.openxmlformats.org/officeDocument/2006/relationships/image"/><Relationship Id="rId6" Target="../media/image6.svg" Type="http://schemas.openxmlformats.org/officeDocument/2006/relationships/image"/></Relationships>
</file>

<file path=ppt/slides/_rels/slide9.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5.png" Type="http://schemas.openxmlformats.org/officeDocument/2006/relationships/image"/><Relationship Id="rId3" Target="../media/image6.svg" Type="http://schemas.openxmlformats.org/officeDocument/2006/relationships/image"/></Relationships>
</file>

<file path=ppt/slides/slide1.xml><?xml version="1.0" encoding="utf-8"?>
<p:sld xmlns:p="http://schemas.openxmlformats.org/presentationml/2006/main" xmlns:a="http://schemas.openxmlformats.org/drawingml/2006/main" xmlns:r="http://schemas.openxmlformats.org/officeDocument/2006/relationships">
  <p:cSld>
    <p:bg>
      <p:bgPr>
        <a:solidFill>
          <a:srgbClr val="009CFF"/>
        </a:solidFill>
      </p:bgPr>
    </p:bg>
    <p:spTree>
      <p:nvGrpSpPr>
        <p:cNvPr id="1" name=""/>
        <p:cNvGrpSpPr/>
        <p:nvPr/>
      </p:nvGrpSpPr>
      <p:grpSpPr>
        <a:xfrm>
          <a:off x="0" y="0"/>
          <a:ext cx="0" cy="0"/>
          <a:chOff x="0" y="0"/>
          <a:chExt cx="0" cy="0"/>
        </a:xfrm>
      </p:grpSpPr>
      <p:sp>
        <p:nvSpPr>
          <p:cNvPr name="Freeform 2" id="2"/>
          <p:cNvSpPr/>
          <p:nvPr/>
        </p:nvSpPr>
        <p:spPr>
          <a:xfrm flipH="false" flipV="false" rot="0">
            <a:off x="14592680" y="6851355"/>
            <a:ext cx="4813889" cy="4813889"/>
          </a:xfrm>
          <a:custGeom>
            <a:avLst/>
            <a:gdLst/>
            <a:ahLst/>
            <a:cxnLst/>
            <a:rect r="r" b="b" t="t" l="l"/>
            <a:pathLst>
              <a:path h="4813889" w="4813889">
                <a:moveTo>
                  <a:pt x="0" y="0"/>
                </a:moveTo>
                <a:lnTo>
                  <a:pt x="4813889" y="0"/>
                </a:lnTo>
                <a:lnTo>
                  <a:pt x="4813889" y="4813890"/>
                </a:lnTo>
                <a:lnTo>
                  <a:pt x="0" y="4813890"/>
                </a:lnTo>
                <a:lnTo>
                  <a:pt x="0" y="0"/>
                </a:lnTo>
                <a:close/>
              </a:path>
            </a:pathLst>
          </a:custGeom>
          <a:blipFill>
            <a:blip r:embed="rId2"/>
            <a:stretch>
              <a:fillRect l="0" t="0" r="0" b="0"/>
            </a:stretch>
          </a:blipFill>
        </p:spPr>
      </p:sp>
      <p:grpSp>
        <p:nvGrpSpPr>
          <p:cNvPr name="Group 3" id="3"/>
          <p:cNvGrpSpPr/>
          <p:nvPr/>
        </p:nvGrpSpPr>
        <p:grpSpPr>
          <a:xfrm rot="0">
            <a:off x="14515032" y="-3779210"/>
            <a:ext cx="5488535" cy="5488535"/>
            <a:chOff x="0" y="0"/>
            <a:chExt cx="6350000" cy="6350000"/>
          </a:xfrm>
        </p:grpSpPr>
        <p:sp>
          <p:nvSpPr>
            <p:cNvPr name="Freeform 4" id="4"/>
            <p:cNvSpPr/>
            <p:nvPr/>
          </p:nvSpPr>
          <p:spPr>
            <a:xfrm flipH="false" flipV="false" rot="0">
              <a:off x="0" y="0"/>
              <a:ext cx="6350000" cy="6350000"/>
            </a:xfrm>
            <a:custGeom>
              <a:avLst/>
              <a:gdLst/>
              <a:ahLst/>
              <a:cxnLst/>
              <a:rect r="r" b="b" t="t" l="l"/>
              <a:pathLst>
                <a:path h="6350000" w="6350000">
                  <a:moveTo>
                    <a:pt x="3175000" y="0"/>
                  </a:moveTo>
                  <a:cubicBezTo>
                    <a:pt x="1421496" y="0"/>
                    <a:pt x="0" y="1421496"/>
                    <a:pt x="0" y="3175000"/>
                  </a:cubicBezTo>
                  <a:cubicBezTo>
                    <a:pt x="0" y="4928504"/>
                    <a:pt x="1421496" y="6350000"/>
                    <a:pt x="3175000" y="6350000"/>
                  </a:cubicBezTo>
                  <a:cubicBezTo>
                    <a:pt x="4928504" y="6350000"/>
                    <a:pt x="6350000" y="4928504"/>
                    <a:pt x="6350000" y="3175000"/>
                  </a:cubicBezTo>
                  <a:cubicBezTo>
                    <a:pt x="6350000" y="1421496"/>
                    <a:pt x="4928504" y="0"/>
                    <a:pt x="3175000" y="0"/>
                  </a:cubicBezTo>
                  <a:close/>
                </a:path>
              </a:pathLst>
            </a:custGeom>
            <a:solidFill>
              <a:srgbClr val="FFFFFF"/>
            </a:solidFill>
          </p:spPr>
        </p:sp>
      </p:grpSp>
      <p:sp>
        <p:nvSpPr>
          <p:cNvPr name="Freeform 5" id="5"/>
          <p:cNvSpPr/>
          <p:nvPr/>
        </p:nvSpPr>
        <p:spPr>
          <a:xfrm flipH="false" flipV="false" rot="0">
            <a:off x="15740803" y="221823"/>
            <a:ext cx="2172282" cy="897343"/>
          </a:xfrm>
          <a:custGeom>
            <a:avLst/>
            <a:gdLst/>
            <a:ahLst/>
            <a:cxnLst/>
            <a:rect r="r" b="b" t="t" l="l"/>
            <a:pathLst>
              <a:path h="897343" w="2172282">
                <a:moveTo>
                  <a:pt x="0" y="0"/>
                </a:moveTo>
                <a:lnTo>
                  <a:pt x="2172282" y="0"/>
                </a:lnTo>
                <a:lnTo>
                  <a:pt x="2172282" y="897343"/>
                </a:lnTo>
                <a:lnTo>
                  <a:pt x="0" y="897343"/>
                </a:lnTo>
                <a:lnTo>
                  <a:pt x="0" y="0"/>
                </a:lnTo>
                <a:close/>
              </a:path>
            </a:pathLst>
          </a:custGeom>
          <a:blipFill>
            <a:blip r:embed="rId3"/>
            <a:stretch>
              <a:fillRect l="0" t="0" r="0" b="0"/>
            </a:stretch>
          </a:blipFill>
        </p:spPr>
      </p:sp>
      <p:sp>
        <p:nvSpPr>
          <p:cNvPr name="TextBox 6" id="6"/>
          <p:cNvSpPr txBox="true"/>
          <p:nvPr/>
        </p:nvSpPr>
        <p:spPr>
          <a:xfrm rot="0">
            <a:off x="1423927" y="2534342"/>
            <a:ext cx="13912189" cy="2893060"/>
          </a:xfrm>
          <a:prstGeom prst="rect">
            <a:avLst/>
          </a:prstGeom>
        </p:spPr>
        <p:txBody>
          <a:bodyPr anchor="t" rtlCol="false" tIns="0" lIns="0" bIns="0" rIns="0">
            <a:spAutoFit/>
          </a:bodyPr>
          <a:lstStyle/>
          <a:p>
            <a:pPr algn="l">
              <a:lnSpc>
                <a:spcPts val="11689"/>
              </a:lnSpc>
            </a:pPr>
            <a:r>
              <a:rPr lang="en-US" sz="8349">
                <a:solidFill>
                  <a:srgbClr val="FFFFFF"/>
                </a:solidFill>
                <a:latin typeface="League Spartan"/>
                <a:ea typeface="League Spartan"/>
                <a:cs typeface="League Spartan"/>
                <a:sym typeface="League Spartan"/>
              </a:rPr>
              <a:t>Challenge Poverty Week </a:t>
            </a:r>
          </a:p>
          <a:p>
            <a:pPr algn="l">
              <a:lnSpc>
                <a:spcPts val="11689"/>
              </a:lnSpc>
            </a:pPr>
            <a:r>
              <a:rPr lang="en-US" sz="8349">
                <a:solidFill>
                  <a:srgbClr val="FFFFFF"/>
                </a:solidFill>
                <a:latin typeface="League Spartan"/>
                <a:ea typeface="League Spartan"/>
                <a:cs typeface="League Spartan"/>
                <a:sym typeface="League Spartan"/>
              </a:rPr>
              <a:t>Lesson Plan for Colleges</a:t>
            </a:r>
          </a:p>
        </p:txBody>
      </p:sp>
      <p:sp>
        <p:nvSpPr>
          <p:cNvPr name="TextBox 7" id="7"/>
          <p:cNvSpPr txBox="true"/>
          <p:nvPr/>
        </p:nvSpPr>
        <p:spPr>
          <a:xfrm rot="0">
            <a:off x="1306883" y="5926594"/>
            <a:ext cx="7185686" cy="928697"/>
          </a:xfrm>
          <a:prstGeom prst="rect">
            <a:avLst/>
          </a:prstGeom>
        </p:spPr>
        <p:txBody>
          <a:bodyPr anchor="t" rtlCol="false" tIns="0" lIns="0" bIns="0" rIns="0">
            <a:spAutoFit/>
          </a:bodyPr>
          <a:lstStyle/>
          <a:p>
            <a:pPr algn="ctr">
              <a:lnSpc>
                <a:spcPts val="7611"/>
              </a:lnSpc>
            </a:pPr>
            <a:r>
              <a:rPr lang="en-US" sz="5437">
                <a:solidFill>
                  <a:srgbClr val="FFFFFF"/>
                </a:solidFill>
                <a:latin typeface="League Spartan"/>
                <a:ea typeface="League Spartan"/>
                <a:cs typeface="League Spartan"/>
                <a:sym typeface="League Spartan"/>
              </a:rPr>
              <a:t>7 - 13 </a:t>
            </a:r>
            <a:r>
              <a:rPr lang="en-US" sz="5437">
                <a:solidFill>
                  <a:srgbClr val="FFFFFF"/>
                </a:solidFill>
                <a:latin typeface="League Spartan"/>
                <a:ea typeface="League Spartan"/>
                <a:cs typeface="League Spartan"/>
                <a:sym typeface="League Spartan"/>
              </a:rPr>
              <a:t>October 2024</a:t>
            </a:r>
          </a:p>
        </p:txBody>
      </p:sp>
      <p:grpSp>
        <p:nvGrpSpPr>
          <p:cNvPr name="Group 8" id="8"/>
          <p:cNvGrpSpPr/>
          <p:nvPr/>
        </p:nvGrpSpPr>
        <p:grpSpPr>
          <a:xfrm rot="0">
            <a:off x="1028700" y="9258300"/>
            <a:ext cx="14306728" cy="472440"/>
            <a:chOff x="0" y="0"/>
            <a:chExt cx="19075637" cy="629920"/>
          </a:xfrm>
        </p:grpSpPr>
        <p:sp>
          <p:nvSpPr>
            <p:cNvPr name="TextBox 9" id="9"/>
            <p:cNvSpPr txBox="true"/>
            <p:nvPr/>
          </p:nvSpPr>
          <p:spPr>
            <a:xfrm rot="0">
              <a:off x="16476666" y="-57150"/>
              <a:ext cx="2598971" cy="687070"/>
            </a:xfrm>
            <a:prstGeom prst="rect">
              <a:avLst/>
            </a:prstGeom>
          </p:spPr>
          <p:txBody>
            <a:bodyPr anchor="t" rtlCol="false" tIns="0" lIns="0" bIns="0" rIns="0">
              <a:spAutoFit/>
            </a:bodyPr>
            <a:lstStyle/>
            <a:p>
              <a:pPr algn="ctr">
                <a:lnSpc>
                  <a:spcPts val="4409"/>
                </a:lnSpc>
              </a:pPr>
              <a:r>
                <a:rPr lang="en-US" sz="3150">
                  <a:solidFill>
                    <a:srgbClr val="FFFFFF"/>
                  </a:solidFill>
                  <a:latin typeface="League Spartan"/>
                  <a:ea typeface="League Spartan"/>
                  <a:cs typeface="League Spartan"/>
                  <a:sym typeface="League Spartan"/>
                </a:rPr>
                <a:t>#CPW24</a:t>
              </a:r>
            </a:p>
          </p:txBody>
        </p:sp>
        <p:sp>
          <p:nvSpPr>
            <p:cNvPr name="TextBox 10" id="10"/>
            <p:cNvSpPr txBox="true"/>
            <p:nvPr/>
          </p:nvSpPr>
          <p:spPr>
            <a:xfrm rot="0">
              <a:off x="9468423" y="-57150"/>
              <a:ext cx="5511471" cy="687070"/>
            </a:xfrm>
            <a:prstGeom prst="rect">
              <a:avLst/>
            </a:prstGeom>
          </p:spPr>
          <p:txBody>
            <a:bodyPr anchor="t" rtlCol="false" tIns="0" lIns="0" bIns="0" rIns="0">
              <a:spAutoFit/>
            </a:bodyPr>
            <a:lstStyle/>
            <a:p>
              <a:pPr algn="ctr">
                <a:lnSpc>
                  <a:spcPts val="4410"/>
                </a:lnSpc>
              </a:pPr>
              <a:r>
                <a:rPr lang="en-US" sz="3150">
                  <a:solidFill>
                    <a:srgbClr val="FFFFFF"/>
                  </a:solidFill>
                  <a:latin typeface="League Spartan"/>
                  <a:ea typeface="League Spartan"/>
                  <a:cs typeface="League Spartan"/>
                  <a:sym typeface="League Spartan"/>
                </a:rPr>
                <a:t>#ChallengePoverty</a:t>
              </a:r>
            </a:p>
          </p:txBody>
        </p:sp>
        <p:sp>
          <p:nvSpPr>
            <p:cNvPr name="TextBox 11" id="11"/>
            <p:cNvSpPr txBox="true"/>
            <p:nvPr/>
          </p:nvSpPr>
          <p:spPr>
            <a:xfrm rot="0">
              <a:off x="0" y="-62230"/>
              <a:ext cx="7302723" cy="687070"/>
            </a:xfrm>
            <a:prstGeom prst="rect">
              <a:avLst/>
            </a:prstGeom>
          </p:spPr>
          <p:txBody>
            <a:bodyPr anchor="t" rtlCol="false" tIns="0" lIns="0" bIns="0" rIns="0">
              <a:spAutoFit/>
            </a:bodyPr>
            <a:lstStyle/>
            <a:p>
              <a:pPr algn="ctr">
                <a:lnSpc>
                  <a:spcPts val="4410"/>
                </a:lnSpc>
              </a:pPr>
              <a:r>
                <a:rPr lang="en-US" sz="3150">
                  <a:solidFill>
                    <a:srgbClr val="FFFFFF"/>
                  </a:solidFill>
                  <a:latin typeface="League Spartan"/>
                  <a:ea typeface="League Spartan"/>
                  <a:cs typeface="League Spartan"/>
                  <a:sym typeface="League Spartan"/>
                </a:rPr>
                <a:t>povertyalliance.org/CPW</a:t>
              </a:r>
            </a:p>
          </p:txBody>
        </p:sp>
      </p:grpSp>
    </p:spTree>
  </p:cSld>
  <p:clrMapOvr>
    <a:masterClrMapping/>
  </p:clrMapOvr>
</p:sld>
</file>

<file path=ppt/slides/slide10.xml><?xml version="1.0" encoding="utf-8"?>
<p:sld xmlns:p="http://schemas.openxmlformats.org/presentationml/2006/main" xmlns:a="http://schemas.openxmlformats.org/drawingml/2006/main" xmlns:r="http://schemas.openxmlformats.org/officeDocument/2006/relationships">
  <p:cSld>
    <p:bg>
      <p:bgPr>
        <a:solidFill>
          <a:srgbClr val="009CFF"/>
        </a:solidFill>
      </p:bgPr>
    </p:bg>
    <p:spTree>
      <p:nvGrpSpPr>
        <p:cNvPr id="1" name=""/>
        <p:cNvGrpSpPr/>
        <p:nvPr/>
      </p:nvGrpSpPr>
      <p:grpSpPr>
        <a:xfrm>
          <a:off x="0" y="0"/>
          <a:ext cx="0" cy="0"/>
          <a:chOff x="0" y="0"/>
          <a:chExt cx="0" cy="0"/>
        </a:xfrm>
      </p:grpSpPr>
      <p:sp>
        <p:nvSpPr>
          <p:cNvPr name="Freeform 2" id="2"/>
          <p:cNvSpPr/>
          <p:nvPr/>
        </p:nvSpPr>
        <p:spPr>
          <a:xfrm flipH="false" flipV="false" rot="0">
            <a:off x="14592680" y="6851355"/>
            <a:ext cx="4813889" cy="4813889"/>
          </a:xfrm>
          <a:custGeom>
            <a:avLst/>
            <a:gdLst/>
            <a:ahLst/>
            <a:cxnLst/>
            <a:rect r="r" b="b" t="t" l="l"/>
            <a:pathLst>
              <a:path h="4813889" w="4813889">
                <a:moveTo>
                  <a:pt x="0" y="0"/>
                </a:moveTo>
                <a:lnTo>
                  <a:pt x="4813889" y="0"/>
                </a:lnTo>
                <a:lnTo>
                  <a:pt x="4813889" y="4813890"/>
                </a:lnTo>
                <a:lnTo>
                  <a:pt x="0" y="4813890"/>
                </a:lnTo>
                <a:lnTo>
                  <a:pt x="0" y="0"/>
                </a:lnTo>
                <a:close/>
              </a:path>
            </a:pathLst>
          </a:custGeom>
          <a:blipFill>
            <a:blip r:embed="rId2"/>
            <a:stretch>
              <a:fillRect l="0" t="0" r="0" b="0"/>
            </a:stretch>
          </a:blipFill>
        </p:spPr>
      </p:sp>
      <p:sp>
        <p:nvSpPr>
          <p:cNvPr name="Freeform 3" id="3"/>
          <p:cNvSpPr/>
          <p:nvPr/>
        </p:nvSpPr>
        <p:spPr>
          <a:xfrm flipH="false" flipV="false" rot="0">
            <a:off x="5486400" y="601218"/>
            <a:ext cx="7315200" cy="1655064"/>
          </a:xfrm>
          <a:custGeom>
            <a:avLst/>
            <a:gdLst/>
            <a:ahLst/>
            <a:cxnLst/>
            <a:rect r="r" b="b" t="t" l="l"/>
            <a:pathLst>
              <a:path h="1655064" w="7315200">
                <a:moveTo>
                  <a:pt x="0" y="0"/>
                </a:moveTo>
                <a:lnTo>
                  <a:pt x="7315200" y="0"/>
                </a:lnTo>
                <a:lnTo>
                  <a:pt x="7315200" y="1655064"/>
                </a:lnTo>
                <a:lnTo>
                  <a:pt x="0" y="1655064"/>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TextBox 4" id="4"/>
          <p:cNvSpPr txBox="true"/>
          <p:nvPr/>
        </p:nvSpPr>
        <p:spPr>
          <a:xfrm rot="0">
            <a:off x="6022231" y="933450"/>
            <a:ext cx="6243539" cy="895350"/>
          </a:xfrm>
          <a:prstGeom prst="rect">
            <a:avLst/>
          </a:prstGeom>
        </p:spPr>
        <p:txBody>
          <a:bodyPr anchor="t" rtlCol="false" tIns="0" lIns="0" bIns="0" rIns="0">
            <a:spAutoFit/>
          </a:bodyPr>
          <a:lstStyle/>
          <a:p>
            <a:pPr algn="ctr">
              <a:lnSpc>
                <a:spcPts val="7350"/>
              </a:lnSpc>
            </a:pPr>
            <a:r>
              <a:rPr lang="en-US" sz="5250">
                <a:solidFill>
                  <a:srgbClr val="311DA6"/>
                </a:solidFill>
                <a:latin typeface="League Spartan"/>
                <a:ea typeface="League Spartan"/>
                <a:cs typeface="League Spartan"/>
                <a:sym typeface="League Spartan"/>
              </a:rPr>
              <a:t>Causes of poverty</a:t>
            </a:r>
          </a:p>
        </p:txBody>
      </p:sp>
      <p:sp>
        <p:nvSpPr>
          <p:cNvPr name="TextBox 5" id="5"/>
          <p:cNvSpPr txBox="true"/>
          <p:nvPr/>
        </p:nvSpPr>
        <p:spPr>
          <a:xfrm rot="0">
            <a:off x="603634" y="2180082"/>
            <a:ext cx="15911080" cy="6567170"/>
          </a:xfrm>
          <a:prstGeom prst="rect">
            <a:avLst/>
          </a:prstGeom>
        </p:spPr>
        <p:txBody>
          <a:bodyPr anchor="t" rtlCol="false" tIns="0" lIns="0" bIns="0" rIns="0">
            <a:spAutoFit/>
          </a:bodyPr>
          <a:lstStyle/>
          <a:p>
            <a:pPr algn="l">
              <a:lnSpc>
                <a:spcPts val="5599"/>
              </a:lnSpc>
            </a:pPr>
            <a:r>
              <a:rPr lang="en-US" sz="3999">
                <a:solidFill>
                  <a:srgbClr val="FFFFFF"/>
                </a:solidFill>
                <a:latin typeface="League Spartan"/>
                <a:ea typeface="League Spartan"/>
                <a:cs typeface="League Spartan"/>
                <a:sym typeface="League Spartan"/>
              </a:rPr>
              <a:t>Low Pay</a:t>
            </a:r>
          </a:p>
          <a:p>
            <a:pPr algn="l">
              <a:lnSpc>
                <a:spcPts val="2799"/>
              </a:lnSpc>
            </a:pPr>
          </a:p>
          <a:p>
            <a:pPr algn="l">
              <a:lnSpc>
                <a:spcPts val="4409"/>
              </a:lnSpc>
            </a:pPr>
            <a:r>
              <a:rPr lang="en-US" sz="3150">
                <a:solidFill>
                  <a:srgbClr val="FFFFFF"/>
                </a:solidFill>
                <a:latin typeface="League Spartan"/>
                <a:ea typeface="League Spartan"/>
                <a:cs typeface="League Spartan"/>
                <a:sym typeface="League Spartan"/>
              </a:rPr>
              <a:t>Employment does not guarantee a route of poverty. 170,000 children in Scotland live in poverty despite having one person in their household in work.</a:t>
            </a:r>
          </a:p>
          <a:p>
            <a:pPr algn="l">
              <a:lnSpc>
                <a:spcPts val="4409"/>
              </a:lnSpc>
            </a:pPr>
          </a:p>
          <a:p>
            <a:pPr algn="l">
              <a:lnSpc>
                <a:spcPts val="4409"/>
              </a:lnSpc>
            </a:pPr>
            <a:r>
              <a:rPr lang="en-US" sz="3150">
                <a:solidFill>
                  <a:srgbClr val="FFFFFF"/>
                </a:solidFill>
                <a:latin typeface="League Spartan"/>
                <a:ea typeface="League Spartan"/>
                <a:cs typeface="League Spartan"/>
                <a:sym typeface="League Spartan"/>
              </a:rPr>
              <a:t>Low pay is a major contributory factor to poverty in Scotland. This is known as ‘in work poverty’. Those living on the national minimum wage struggle to keep their head above water.</a:t>
            </a:r>
          </a:p>
          <a:p>
            <a:pPr algn="l">
              <a:lnSpc>
                <a:spcPts val="4409"/>
              </a:lnSpc>
            </a:pPr>
          </a:p>
          <a:p>
            <a:pPr algn="l">
              <a:lnSpc>
                <a:spcPts val="4409"/>
              </a:lnSpc>
            </a:pPr>
            <a:r>
              <a:rPr lang="en-US" sz="3150">
                <a:solidFill>
                  <a:srgbClr val="FFFFFF"/>
                </a:solidFill>
                <a:latin typeface="League Spartan"/>
                <a:ea typeface="League Spartan"/>
                <a:cs typeface="League Spartan"/>
                <a:sym typeface="League Spartan"/>
              </a:rPr>
              <a:t>The real Living Wage (rLW) is £12.00 per hour. </a:t>
            </a:r>
          </a:p>
          <a:p>
            <a:pPr algn="l">
              <a:lnSpc>
                <a:spcPts val="4409"/>
              </a:lnSpc>
              <a:spcBef>
                <a:spcPct val="0"/>
              </a:spcBef>
            </a:pPr>
          </a:p>
        </p:txBody>
      </p:sp>
    </p:spTree>
  </p:cSld>
  <p:clrMapOvr>
    <a:masterClrMapping/>
  </p:clrMapOvr>
</p:sld>
</file>

<file path=ppt/slides/slide11.xml><?xml version="1.0" encoding="utf-8"?>
<p:sld xmlns:p="http://schemas.openxmlformats.org/presentationml/2006/main" xmlns:a="http://schemas.openxmlformats.org/drawingml/2006/main" xmlns:r="http://schemas.openxmlformats.org/officeDocument/2006/relationships">
  <p:cSld>
    <p:bg>
      <p:bgPr>
        <a:solidFill>
          <a:srgbClr val="009CFF"/>
        </a:solidFill>
      </p:bgPr>
    </p:bg>
    <p:spTree>
      <p:nvGrpSpPr>
        <p:cNvPr id="1" name=""/>
        <p:cNvGrpSpPr/>
        <p:nvPr/>
      </p:nvGrpSpPr>
      <p:grpSpPr>
        <a:xfrm>
          <a:off x="0" y="0"/>
          <a:ext cx="0" cy="0"/>
          <a:chOff x="0" y="0"/>
          <a:chExt cx="0" cy="0"/>
        </a:xfrm>
      </p:grpSpPr>
      <p:sp>
        <p:nvSpPr>
          <p:cNvPr name="Freeform 2" id="2"/>
          <p:cNvSpPr/>
          <p:nvPr/>
        </p:nvSpPr>
        <p:spPr>
          <a:xfrm flipH="false" flipV="false" rot="0">
            <a:off x="14592680" y="6851355"/>
            <a:ext cx="4813889" cy="4813889"/>
          </a:xfrm>
          <a:custGeom>
            <a:avLst/>
            <a:gdLst/>
            <a:ahLst/>
            <a:cxnLst/>
            <a:rect r="r" b="b" t="t" l="l"/>
            <a:pathLst>
              <a:path h="4813889" w="4813889">
                <a:moveTo>
                  <a:pt x="0" y="0"/>
                </a:moveTo>
                <a:lnTo>
                  <a:pt x="4813889" y="0"/>
                </a:lnTo>
                <a:lnTo>
                  <a:pt x="4813889" y="4813890"/>
                </a:lnTo>
                <a:lnTo>
                  <a:pt x="0" y="4813890"/>
                </a:lnTo>
                <a:lnTo>
                  <a:pt x="0" y="0"/>
                </a:lnTo>
                <a:close/>
              </a:path>
            </a:pathLst>
          </a:custGeom>
          <a:blipFill>
            <a:blip r:embed="rId2"/>
            <a:stretch>
              <a:fillRect l="0" t="0" r="0" b="0"/>
            </a:stretch>
          </a:blipFill>
        </p:spPr>
      </p:sp>
      <p:sp>
        <p:nvSpPr>
          <p:cNvPr name="Freeform 3" id="3"/>
          <p:cNvSpPr/>
          <p:nvPr/>
        </p:nvSpPr>
        <p:spPr>
          <a:xfrm flipH="false" flipV="false" rot="0">
            <a:off x="5486400" y="601218"/>
            <a:ext cx="7315200" cy="1655064"/>
          </a:xfrm>
          <a:custGeom>
            <a:avLst/>
            <a:gdLst/>
            <a:ahLst/>
            <a:cxnLst/>
            <a:rect r="r" b="b" t="t" l="l"/>
            <a:pathLst>
              <a:path h="1655064" w="7315200">
                <a:moveTo>
                  <a:pt x="0" y="0"/>
                </a:moveTo>
                <a:lnTo>
                  <a:pt x="7315200" y="0"/>
                </a:lnTo>
                <a:lnTo>
                  <a:pt x="7315200" y="1655064"/>
                </a:lnTo>
                <a:lnTo>
                  <a:pt x="0" y="1655064"/>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TextBox 4" id="4"/>
          <p:cNvSpPr txBox="true"/>
          <p:nvPr/>
        </p:nvSpPr>
        <p:spPr>
          <a:xfrm rot="0">
            <a:off x="6022231" y="933450"/>
            <a:ext cx="6243539" cy="895350"/>
          </a:xfrm>
          <a:prstGeom prst="rect">
            <a:avLst/>
          </a:prstGeom>
        </p:spPr>
        <p:txBody>
          <a:bodyPr anchor="t" rtlCol="false" tIns="0" lIns="0" bIns="0" rIns="0">
            <a:spAutoFit/>
          </a:bodyPr>
          <a:lstStyle/>
          <a:p>
            <a:pPr algn="ctr">
              <a:lnSpc>
                <a:spcPts val="7350"/>
              </a:lnSpc>
            </a:pPr>
            <a:r>
              <a:rPr lang="en-US" sz="5250">
                <a:solidFill>
                  <a:srgbClr val="311DA6"/>
                </a:solidFill>
                <a:latin typeface="League Spartan"/>
                <a:ea typeface="League Spartan"/>
                <a:cs typeface="League Spartan"/>
                <a:sym typeface="League Spartan"/>
              </a:rPr>
              <a:t>Causes of poverty</a:t>
            </a:r>
          </a:p>
        </p:txBody>
      </p:sp>
      <p:sp>
        <p:nvSpPr>
          <p:cNvPr name="TextBox 5" id="5"/>
          <p:cNvSpPr txBox="true"/>
          <p:nvPr/>
        </p:nvSpPr>
        <p:spPr>
          <a:xfrm rot="0">
            <a:off x="623455" y="2421659"/>
            <a:ext cx="15833148" cy="7757795"/>
          </a:xfrm>
          <a:prstGeom prst="rect">
            <a:avLst/>
          </a:prstGeom>
        </p:spPr>
        <p:txBody>
          <a:bodyPr anchor="t" rtlCol="false" tIns="0" lIns="0" bIns="0" rIns="0">
            <a:spAutoFit/>
          </a:bodyPr>
          <a:lstStyle/>
          <a:p>
            <a:pPr algn="l">
              <a:lnSpc>
                <a:spcPts val="5599"/>
              </a:lnSpc>
            </a:pPr>
            <a:r>
              <a:rPr lang="en-US" sz="3999">
                <a:solidFill>
                  <a:srgbClr val="FFFFFF"/>
                </a:solidFill>
                <a:latin typeface="League Spartan"/>
                <a:ea typeface="League Spartan"/>
                <a:cs typeface="League Spartan"/>
                <a:sym typeface="League Spartan"/>
              </a:rPr>
              <a:t>Cost of living</a:t>
            </a:r>
          </a:p>
          <a:p>
            <a:pPr algn="l">
              <a:lnSpc>
                <a:spcPts val="3499"/>
              </a:lnSpc>
            </a:pPr>
          </a:p>
          <a:p>
            <a:pPr algn="l">
              <a:lnSpc>
                <a:spcPts val="4409"/>
              </a:lnSpc>
            </a:pPr>
            <a:r>
              <a:rPr lang="en-US" sz="3150">
                <a:solidFill>
                  <a:srgbClr val="FFFFFF"/>
                </a:solidFill>
                <a:latin typeface="League Spartan"/>
                <a:ea typeface="League Spartan"/>
                <a:cs typeface="League Spartan"/>
                <a:sym typeface="League Spartan"/>
              </a:rPr>
              <a:t>In 2024 the 'cost of living crisis' continues. Th</a:t>
            </a:r>
            <a:r>
              <a:rPr lang="en-US" sz="3150">
                <a:solidFill>
                  <a:srgbClr val="FFFFFF"/>
                </a:solidFill>
                <a:latin typeface="League Spartan"/>
                <a:ea typeface="League Spartan"/>
                <a:cs typeface="League Spartan"/>
                <a:sym typeface="League Spartan"/>
              </a:rPr>
              <a:t>e price of essential items such as energy and food have risen significantly, becoming unaffordable for many households. It is estimated that outgoings for the poorest households continue to increase.</a:t>
            </a:r>
          </a:p>
          <a:p>
            <a:pPr algn="l">
              <a:lnSpc>
                <a:spcPts val="4409"/>
              </a:lnSpc>
            </a:pPr>
          </a:p>
          <a:p>
            <a:pPr algn="l">
              <a:lnSpc>
                <a:spcPts val="4409"/>
              </a:lnSpc>
            </a:pPr>
            <a:r>
              <a:rPr lang="en-US" sz="3150">
                <a:solidFill>
                  <a:srgbClr val="FFFFFF"/>
                </a:solidFill>
                <a:latin typeface="League Spartan"/>
                <a:ea typeface="League Spartan"/>
                <a:cs typeface="League Spartan"/>
                <a:sym typeface="League Spartan"/>
              </a:rPr>
              <a:t>Low income families also struggle with the costs involved in sending children to school, e.g. uniform, travel, trips. </a:t>
            </a:r>
          </a:p>
          <a:p>
            <a:pPr algn="l">
              <a:lnSpc>
                <a:spcPts val="4409"/>
              </a:lnSpc>
            </a:pPr>
          </a:p>
          <a:p>
            <a:pPr algn="l">
              <a:lnSpc>
                <a:spcPts val="4409"/>
              </a:lnSpc>
            </a:pPr>
            <a:r>
              <a:rPr lang="en-US" sz="3150">
                <a:solidFill>
                  <a:srgbClr val="FFFFFF"/>
                </a:solidFill>
                <a:latin typeface="League Spartan"/>
                <a:ea typeface="League Spartan"/>
                <a:cs typeface="League Spartan"/>
                <a:sym typeface="League Spartan"/>
              </a:rPr>
              <a:t>Affordable childcare can be a barrier for women going out to work. Nursery fees and after school care is expensive.</a:t>
            </a:r>
          </a:p>
          <a:p>
            <a:pPr algn="l">
              <a:lnSpc>
                <a:spcPts val="4409"/>
              </a:lnSpc>
            </a:pPr>
          </a:p>
          <a:p>
            <a:pPr algn="l">
              <a:lnSpc>
                <a:spcPts val="4409"/>
              </a:lnSpc>
              <a:spcBef>
                <a:spcPct val="0"/>
              </a:spcBef>
            </a:pPr>
          </a:p>
        </p:txBody>
      </p:sp>
    </p:spTree>
  </p:cSld>
  <p:clrMapOvr>
    <a:masterClrMapping/>
  </p:clrMapOvr>
</p:sld>
</file>

<file path=ppt/slides/slide12.xml><?xml version="1.0" encoding="utf-8"?>
<p:sld xmlns:p="http://schemas.openxmlformats.org/presentationml/2006/main" xmlns:a="http://schemas.openxmlformats.org/drawingml/2006/main" xmlns:r="http://schemas.openxmlformats.org/officeDocument/2006/relationships">
  <p:cSld>
    <p:bg>
      <p:bgPr>
        <a:solidFill>
          <a:srgbClr val="009CFF"/>
        </a:solidFill>
      </p:bgPr>
    </p:bg>
    <p:spTree>
      <p:nvGrpSpPr>
        <p:cNvPr id="1" name=""/>
        <p:cNvGrpSpPr/>
        <p:nvPr/>
      </p:nvGrpSpPr>
      <p:grpSpPr>
        <a:xfrm>
          <a:off x="0" y="0"/>
          <a:ext cx="0" cy="0"/>
          <a:chOff x="0" y="0"/>
          <a:chExt cx="0" cy="0"/>
        </a:xfrm>
      </p:grpSpPr>
      <p:sp>
        <p:nvSpPr>
          <p:cNvPr name="Freeform 2" id="2"/>
          <p:cNvSpPr/>
          <p:nvPr/>
        </p:nvSpPr>
        <p:spPr>
          <a:xfrm flipH="false" flipV="false" rot="0">
            <a:off x="14592680" y="6851355"/>
            <a:ext cx="4813889" cy="4813889"/>
          </a:xfrm>
          <a:custGeom>
            <a:avLst/>
            <a:gdLst/>
            <a:ahLst/>
            <a:cxnLst/>
            <a:rect r="r" b="b" t="t" l="l"/>
            <a:pathLst>
              <a:path h="4813889" w="4813889">
                <a:moveTo>
                  <a:pt x="0" y="0"/>
                </a:moveTo>
                <a:lnTo>
                  <a:pt x="4813889" y="0"/>
                </a:lnTo>
                <a:lnTo>
                  <a:pt x="4813889" y="4813890"/>
                </a:lnTo>
                <a:lnTo>
                  <a:pt x="0" y="4813890"/>
                </a:lnTo>
                <a:lnTo>
                  <a:pt x="0" y="0"/>
                </a:lnTo>
                <a:close/>
              </a:path>
            </a:pathLst>
          </a:custGeom>
          <a:blipFill>
            <a:blip r:embed="rId2"/>
            <a:stretch>
              <a:fillRect l="0" t="0" r="0" b="0"/>
            </a:stretch>
          </a:blipFill>
        </p:spPr>
      </p:sp>
      <p:sp>
        <p:nvSpPr>
          <p:cNvPr name="Freeform 3" id="3"/>
          <p:cNvSpPr/>
          <p:nvPr/>
        </p:nvSpPr>
        <p:spPr>
          <a:xfrm flipH="false" flipV="false" rot="0">
            <a:off x="5486400" y="601218"/>
            <a:ext cx="7315200" cy="1655064"/>
          </a:xfrm>
          <a:custGeom>
            <a:avLst/>
            <a:gdLst/>
            <a:ahLst/>
            <a:cxnLst/>
            <a:rect r="r" b="b" t="t" l="l"/>
            <a:pathLst>
              <a:path h="1655064" w="7315200">
                <a:moveTo>
                  <a:pt x="0" y="0"/>
                </a:moveTo>
                <a:lnTo>
                  <a:pt x="7315200" y="0"/>
                </a:lnTo>
                <a:lnTo>
                  <a:pt x="7315200" y="1655064"/>
                </a:lnTo>
                <a:lnTo>
                  <a:pt x="0" y="1655064"/>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TextBox 4" id="4"/>
          <p:cNvSpPr txBox="true"/>
          <p:nvPr/>
        </p:nvSpPr>
        <p:spPr>
          <a:xfrm rot="0">
            <a:off x="5642868" y="933450"/>
            <a:ext cx="7002264" cy="895350"/>
          </a:xfrm>
          <a:prstGeom prst="rect">
            <a:avLst/>
          </a:prstGeom>
        </p:spPr>
        <p:txBody>
          <a:bodyPr anchor="t" rtlCol="false" tIns="0" lIns="0" bIns="0" rIns="0">
            <a:spAutoFit/>
          </a:bodyPr>
          <a:lstStyle/>
          <a:p>
            <a:pPr algn="ctr">
              <a:lnSpc>
                <a:spcPts val="7350"/>
              </a:lnSpc>
            </a:pPr>
            <a:r>
              <a:rPr lang="en-US" sz="5250">
                <a:solidFill>
                  <a:srgbClr val="311DA6"/>
                </a:solidFill>
                <a:latin typeface="League Spartan"/>
                <a:ea typeface="League Spartan"/>
                <a:cs typeface="League Spartan"/>
                <a:sym typeface="League Spartan"/>
              </a:rPr>
              <a:t>Solutions to poverty</a:t>
            </a:r>
          </a:p>
        </p:txBody>
      </p:sp>
      <p:sp>
        <p:nvSpPr>
          <p:cNvPr name="TextBox 5" id="5"/>
          <p:cNvSpPr txBox="true"/>
          <p:nvPr/>
        </p:nvSpPr>
        <p:spPr>
          <a:xfrm rot="0">
            <a:off x="623455" y="2889250"/>
            <a:ext cx="15833148" cy="6729095"/>
          </a:xfrm>
          <a:prstGeom prst="rect">
            <a:avLst/>
          </a:prstGeom>
        </p:spPr>
        <p:txBody>
          <a:bodyPr anchor="t" rtlCol="false" tIns="0" lIns="0" bIns="0" rIns="0">
            <a:spAutoFit/>
          </a:bodyPr>
          <a:lstStyle/>
          <a:p>
            <a:pPr algn="l">
              <a:lnSpc>
                <a:spcPts val="5599"/>
              </a:lnSpc>
            </a:pPr>
            <a:r>
              <a:rPr lang="en-US" sz="3999">
                <a:solidFill>
                  <a:srgbClr val="FFFFFF"/>
                </a:solidFill>
                <a:latin typeface="League Spartan"/>
                <a:ea typeface="League Spartan"/>
                <a:cs typeface="League Spartan"/>
                <a:sym typeface="League Spartan"/>
              </a:rPr>
              <a:t>There are many actions we could take to pull people out of poverty in Scotland.</a:t>
            </a:r>
          </a:p>
          <a:p>
            <a:pPr algn="l">
              <a:lnSpc>
                <a:spcPts val="5599"/>
              </a:lnSpc>
            </a:pPr>
          </a:p>
          <a:p>
            <a:pPr algn="l">
              <a:lnSpc>
                <a:spcPts val="5599"/>
              </a:lnSpc>
            </a:pPr>
            <a:r>
              <a:rPr lang="en-US" sz="3999">
                <a:solidFill>
                  <a:srgbClr val="FFFFFF"/>
                </a:solidFill>
                <a:latin typeface="League Spartan"/>
                <a:ea typeface="League Spartan"/>
                <a:cs typeface="League Spartan"/>
                <a:sym typeface="League Spartan"/>
              </a:rPr>
              <a:t>• Boost incomes</a:t>
            </a:r>
          </a:p>
          <a:p>
            <a:pPr algn="l">
              <a:lnSpc>
                <a:spcPts val="5599"/>
              </a:lnSpc>
            </a:pPr>
          </a:p>
          <a:p>
            <a:pPr algn="l">
              <a:lnSpc>
                <a:spcPts val="5599"/>
              </a:lnSpc>
            </a:pPr>
            <a:r>
              <a:rPr lang="en-US" sz="3999">
                <a:solidFill>
                  <a:srgbClr val="FFFFFF"/>
                </a:solidFill>
                <a:latin typeface="League Spartan"/>
                <a:ea typeface="League Spartan"/>
                <a:cs typeface="League Spartan"/>
                <a:sym typeface="League Spartan"/>
              </a:rPr>
              <a:t>• Improve social security system</a:t>
            </a:r>
          </a:p>
          <a:p>
            <a:pPr algn="l">
              <a:lnSpc>
                <a:spcPts val="5599"/>
              </a:lnSpc>
            </a:pPr>
          </a:p>
          <a:p>
            <a:pPr algn="l">
              <a:lnSpc>
                <a:spcPts val="5599"/>
              </a:lnSpc>
            </a:pPr>
            <a:r>
              <a:rPr lang="en-US" sz="3999">
                <a:solidFill>
                  <a:srgbClr val="FFFFFF"/>
                </a:solidFill>
                <a:latin typeface="League Spartan"/>
                <a:ea typeface="League Spartan"/>
                <a:cs typeface="League Spartan"/>
                <a:sym typeface="League Spartan"/>
              </a:rPr>
              <a:t>• Lower cost of living</a:t>
            </a:r>
          </a:p>
          <a:p>
            <a:pPr algn="l">
              <a:lnSpc>
                <a:spcPts val="4409"/>
              </a:lnSpc>
            </a:pPr>
          </a:p>
          <a:p>
            <a:pPr algn="l">
              <a:lnSpc>
                <a:spcPts val="4409"/>
              </a:lnSpc>
              <a:spcBef>
                <a:spcPct val="0"/>
              </a:spcBef>
            </a:pPr>
          </a:p>
        </p:txBody>
      </p:sp>
    </p:spTree>
  </p:cSld>
  <p:clrMapOvr>
    <a:masterClrMapping/>
  </p:clrMapOvr>
</p:sld>
</file>

<file path=ppt/slides/slide13.xml><?xml version="1.0" encoding="utf-8"?>
<p:sld xmlns:p="http://schemas.openxmlformats.org/presentationml/2006/main" xmlns:a="http://schemas.openxmlformats.org/drawingml/2006/main" xmlns:r="http://schemas.openxmlformats.org/officeDocument/2006/relationships">
  <p:cSld>
    <p:bg>
      <p:bgPr>
        <a:solidFill>
          <a:srgbClr val="009CFF"/>
        </a:solidFill>
      </p:bgPr>
    </p:bg>
    <p:spTree>
      <p:nvGrpSpPr>
        <p:cNvPr id="1" name=""/>
        <p:cNvGrpSpPr/>
        <p:nvPr/>
      </p:nvGrpSpPr>
      <p:grpSpPr>
        <a:xfrm>
          <a:off x="0" y="0"/>
          <a:ext cx="0" cy="0"/>
          <a:chOff x="0" y="0"/>
          <a:chExt cx="0" cy="0"/>
        </a:xfrm>
      </p:grpSpPr>
      <p:sp>
        <p:nvSpPr>
          <p:cNvPr name="Freeform 2" id="2"/>
          <p:cNvSpPr/>
          <p:nvPr/>
        </p:nvSpPr>
        <p:spPr>
          <a:xfrm flipH="false" flipV="false" rot="0">
            <a:off x="14592680" y="6851355"/>
            <a:ext cx="4813889" cy="4813889"/>
          </a:xfrm>
          <a:custGeom>
            <a:avLst/>
            <a:gdLst/>
            <a:ahLst/>
            <a:cxnLst/>
            <a:rect r="r" b="b" t="t" l="l"/>
            <a:pathLst>
              <a:path h="4813889" w="4813889">
                <a:moveTo>
                  <a:pt x="0" y="0"/>
                </a:moveTo>
                <a:lnTo>
                  <a:pt x="4813889" y="0"/>
                </a:lnTo>
                <a:lnTo>
                  <a:pt x="4813889" y="4813890"/>
                </a:lnTo>
                <a:lnTo>
                  <a:pt x="0" y="4813890"/>
                </a:lnTo>
                <a:lnTo>
                  <a:pt x="0" y="0"/>
                </a:lnTo>
                <a:close/>
              </a:path>
            </a:pathLst>
          </a:custGeom>
          <a:blipFill>
            <a:blip r:embed="rId2"/>
            <a:stretch>
              <a:fillRect l="0" t="0" r="0" b="0"/>
            </a:stretch>
          </a:blipFill>
        </p:spPr>
      </p:sp>
      <p:sp>
        <p:nvSpPr>
          <p:cNvPr name="Freeform 3" id="3"/>
          <p:cNvSpPr/>
          <p:nvPr/>
        </p:nvSpPr>
        <p:spPr>
          <a:xfrm flipH="false" flipV="false" rot="0">
            <a:off x="5486400" y="601218"/>
            <a:ext cx="7315200" cy="1655064"/>
          </a:xfrm>
          <a:custGeom>
            <a:avLst/>
            <a:gdLst/>
            <a:ahLst/>
            <a:cxnLst/>
            <a:rect r="r" b="b" t="t" l="l"/>
            <a:pathLst>
              <a:path h="1655064" w="7315200">
                <a:moveTo>
                  <a:pt x="0" y="0"/>
                </a:moveTo>
                <a:lnTo>
                  <a:pt x="7315200" y="0"/>
                </a:lnTo>
                <a:lnTo>
                  <a:pt x="7315200" y="1655064"/>
                </a:lnTo>
                <a:lnTo>
                  <a:pt x="0" y="1655064"/>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TextBox 4" id="4"/>
          <p:cNvSpPr txBox="true"/>
          <p:nvPr/>
        </p:nvSpPr>
        <p:spPr>
          <a:xfrm rot="0">
            <a:off x="5642868" y="933450"/>
            <a:ext cx="7002264" cy="895350"/>
          </a:xfrm>
          <a:prstGeom prst="rect">
            <a:avLst/>
          </a:prstGeom>
        </p:spPr>
        <p:txBody>
          <a:bodyPr anchor="t" rtlCol="false" tIns="0" lIns="0" bIns="0" rIns="0">
            <a:spAutoFit/>
          </a:bodyPr>
          <a:lstStyle/>
          <a:p>
            <a:pPr algn="ctr">
              <a:lnSpc>
                <a:spcPts val="7350"/>
              </a:lnSpc>
            </a:pPr>
            <a:r>
              <a:rPr lang="en-US" sz="5250">
                <a:solidFill>
                  <a:srgbClr val="311DA6"/>
                </a:solidFill>
                <a:latin typeface="League Spartan"/>
                <a:ea typeface="League Spartan"/>
                <a:cs typeface="League Spartan"/>
                <a:sym typeface="League Spartan"/>
              </a:rPr>
              <a:t>Solutions to poverty</a:t>
            </a:r>
          </a:p>
        </p:txBody>
      </p:sp>
      <p:sp>
        <p:nvSpPr>
          <p:cNvPr name="TextBox 5" id="5"/>
          <p:cNvSpPr txBox="true"/>
          <p:nvPr/>
        </p:nvSpPr>
        <p:spPr>
          <a:xfrm rot="0">
            <a:off x="1028700" y="4000096"/>
            <a:ext cx="15122155" cy="4071620"/>
          </a:xfrm>
          <a:prstGeom prst="rect">
            <a:avLst/>
          </a:prstGeom>
        </p:spPr>
        <p:txBody>
          <a:bodyPr anchor="t" rtlCol="false" tIns="0" lIns="0" bIns="0" rIns="0">
            <a:spAutoFit/>
          </a:bodyPr>
          <a:lstStyle/>
          <a:p>
            <a:pPr algn="l">
              <a:lnSpc>
                <a:spcPts val="5600"/>
              </a:lnSpc>
            </a:pPr>
          </a:p>
          <a:p>
            <a:pPr algn="l">
              <a:lnSpc>
                <a:spcPts val="5600"/>
              </a:lnSpc>
            </a:pPr>
            <a:r>
              <a:rPr lang="en-US" sz="4000">
                <a:solidFill>
                  <a:srgbClr val="FFFFFF"/>
                </a:solidFill>
                <a:latin typeface="League Spartan"/>
                <a:ea typeface="League Spartan"/>
                <a:cs typeface="League Spartan"/>
                <a:sym typeface="League Spartan"/>
              </a:rPr>
              <a:t>Too many people are struggling with ‘in work’ poverty.</a:t>
            </a:r>
          </a:p>
          <a:p>
            <a:pPr algn="l">
              <a:lnSpc>
                <a:spcPts val="5600"/>
              </a:lnSpc>
            </a:pPr>
            <a:r>
              <a:rPr lang="en-US" sz="4000">
                <a:solidFill>
                  <a:srgbClr val="FFFFFF"/>
                </a:solidFill>
                <a:latin typeface="League Spartan"/>
                <a:ea typeface="League Spartan"/>
                <a:cs typeface="League Spartan"/>
                <a:sym typeface="League Spartan"/>
              </a:rPr>
              <a:t>It is essential that people receive a real Living Wage. </a:t>
            </a:r>
          </a:p>
          <a:p>
            <a:pPr algn="l">
              <a:lnSpc>
                <a:spcPts val="5600"/>
              </a:lnSpc>
            </a:pPr>
            <a:r>
              <a:rPr lang="en-US" sz="4000">
                <a:solidFill>
                  <a:srgbClr val="FFFFFF"/>
                </a:solidFill>
                <a:latin typeface="League Spartan"/>
                <a:ea typeface="League Spartan"/>
                <a:cs typeface="League Spartan"/>
                <a:sym typeface="League Spartan"/>
              </a:rPr>
              <a:t>People need job security and opportunities to develop their skills and progress at work.</a:t>
            </a:r>
          </a:p>
          <a:p>
            <a:pPr algn="l">
              <a:lnSpc>
                <a:spcPts val="4409"/>
              </a:lnSpc>
            </a:pPr>
          </a:p>
        </p:txBody>
      </p:sp>
      <p:sp>
        <p:nvSpPr>
          <p:cNvPr name="TextBox 6" id="6"/>
          <p:cNvSpPr txBox="true"/>
          <p:nvPr/>
        </p:nvSpPr>
        <p:spPr>
          <a:xfrm rot="0">
            <a:off x="1028700" y="3314296"/>
            <a:ext cx="15122155" cy="854076"/>
          </a:xfrm>
          <a:prstGeom prst="rect">
            <a:avLst/>
          </a:prstGeom>
        </p:spPr>
        <p:txBody>
          <a:bodyPr anchor="t" rtlCol="false" tIns="0" lIns="0" bIns="0" rIns="0">
            <a:spAutoFit/>
          </a:bodyPr>
          <a:lstStyle/>
          <a:p>
            <a:pPr algn="l">
              <a:lnSpc>
                <a:spcPts val="6999"/>
              </a:lnSpc>
            </a:pPr>
            <a:r>
              <a:rPr lang="en-US" sz="4999">
                <a:solidFill>
                  <a:srgbClr val="FFFFFF"/>
                </a:solidFill>
                <a:latin typeface="League Spartan"/>
                <a:ea typeface="League Spartan"/>
                <a:cs typeface="League Spartan"/>
                <a:sym typeface="League Spartan"/>
              </a:rPr>
              <a:t>Living wage and secure jobs</a:t>
            </a:r>
          </a:p>
        </p:txBody>
      </p:sp>
    </p:spTree>
  </p:cSld>
  <p:clrMapOvr>
    <a:masterClrMapping/>
  </p:clrMapOvr>
</p:sld>
</file>

<file path=ppt/slides/slide14.xml><?xml version="1.0" encoding="utf-8"?>
<p:sld xmlns:p="http://schemas.openxmlformats.org/presentationml/2006/main" xmlns:a="http://schemas.openxmlformats.org/drawingml/2006/main" xmlns:r="http://schemas.openxmlformats.org/officeDocument/2006/relationships">
  <p:cSld>
    <p:bg>
      <p:bgPr>
        <a:solidFill>
          <a:srgbClr val="009CFF"/>
        </a:solidFill>
      </p:bgPr>
    </p:bg>
    <p:spTree>
      <p:nvGrpSpPr>
        <p:cNvPr id="1" name=""/>
        <p:cNvGrpSpPr/>
        <p:nvPr/>
      </p:nvGrpSpPr>
      <p:grpSpPr>
        <a:xfrm>
          <a:off x="0" y="0"/>
          <a:ext cx="0" cy="0"/>
          <a:chOff x="0" y="0"/>
          <a:chExt cx="0" cy="0"/>
        </a:xfrm>
      </p:grpSpPr>
      <p:sp>
        <p:nvSpPr>
          <p:cNvPr name="Freeform 2" id="2"/>
          <p:cNvSpPr/>
          <p:nvPr/>
        </p:nvSpPr>
        <p:spPr>
          <a:xfrm flipH="false" flipV="false" rot="0">
            <a:off x="14592680" y="6851355"/>
            <a:ext cx="4813889" cy="4813889"/>
          </a:xfrm>
          <a:custGeom>
            <a:avLst/>
            <a:gdLst/>
            <a:ahLst/>
            <a:cxnLst/>
            <a:rect r="r" b="b" t="t" l="l"/>
            <a:pathLst>
              <a:path h="4813889" w="4813889">
                <a:moveTo>
                  <a:pt x="0" y="0"/>
                </a:moveTo>
                <a:lnTo>
                  <a:pt x="4813889" y="0"/>
                </a:lnTo>
                <a:lnTo>
                  <a:pt x="4813889" y="4813890"/>
                </a:lnTo>
                <a:lnTo>
                  <a:pt x="0" y="4813890"/>
                </a:lnTo>
                <a:lnTo>
                  <a:pt x="0" y="0"/>
                </a:lnTo>
                <a:close/>
              </a:path>
            </a:pathLst>
          </a:custGeom>
          <a:blipFill>
            <a:blip r:embed="rId2"/>
            <a:stretch>
              <a:fillRect l="0" t="0" r="0" b="0"/>
            </a:stretch>
          </a:blipFill>
        </p:spPr>
      </p:sp>
      <p:sp>
        <p:nvSpPr>
          <p:cNvPr name="Freeform 3" id="3"/>
          <p:cNvSpPr/>
          <p:nvPr/>
        </p:nvSpPr>
        <p:spPr>
          <a:xfrm flipH="false" flipV="false" rot="0">
            <a:off x="5486400" y="601218"/>
            <a:ext cx="7315200" cy="1655064"/>
          </a:xfrm>
          <a:custGeom>
            <a:avLst/>
            <a:gdLst/>
            <a:ahLst/>
            <a:cxnLst/>
            <a:rect r="r" b="b" t="t" l="l"/>
            <a:pathLst>
              <a:path h="1655064" w="7315200">
                <a:moveTo>
                  <a:pt x="0" y="0"/>
                </a:moveTo>
                <a:lnTo>
                  <a:pt x="7315200" y="0"/>
                </a:lnTo>
                <a:lnTo>
                  <a:pt x="7315200" y="1655064"/>
                </a:lnTo>
                <a:lnTo>
                  <a:pt x="0" y="1655064"/>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TextBox 4" id="4"/>
          <p:cNvSpPr txBox="true"/>
          <p:nvPr/>
        </p:nvSpPr>
        <p:spPr>
          <a:xfrm rot="0">
            <a:off x="5642868" y="933450"/>
            <a:ext cx="7002264" cy="895350"/>
          </a:xfrm>
          <a:prstGeom prst="rect">
            <a:avLst/>
          </a:prstGeom>
        </p:spPr>
        <p:txBody>
          <a:bodyPr anchor="t" rtlCol="false" tIns="0" lIns="0" bIns="0" rIns="0">
            <a:spAutoFit/>
          </a:bodyPr>
          <a:lstStyle/>
          <a:p>
            <a:pPr algn="ctr">
              <a:lnSpc>
                <a:spcPts val="7350"/>
              </a:lnSpc>
            </a:pPr>
            <a:r>
              <a:rPr lang="en-US" sz="5250">
                <a:solidFill>
                  <a:srgbClr val="311DA6"/>
                </a:solidFill>
                <a:latin typeface="League Spartan"/>
                <a:ea typeface="League Spartan"/>
                <a:cs typeface="League Spartan"/>
                <a:sym typeface="League Spartan"/>
              </a:rPr>
              <a:t>Solutions to poverty</a:t>
            </a:r>
          </a:p>
        </p:txBody>
      </p:sp>
      <p:sp>
        <p:nvSpPr>
          <p:cNvPr name="TextBox 5" id="5"/>
          <p:cNvSpPr txBox="true"/>
          <p:nvPr/>
        </p:nvSpPr>
        <p:spPr>
          <a:xfrm rot="0">
            <a:off x="716973" y="2868000"/>
            <a:ext cx="16542327" cy="7158990"/>
          </a:xfrm>
          <a:prstGeom prst="rect">
            <a:avLst/>
          </a:prstGeom>
        </p:spPr>
        <p:txBody>
          <a:bodyPr anchor="t" rtlCol="false" tIns="0" lIns="0" bIns="0" rIns="0">
            <a:spAutoFit/>
          </a:bodyPr>
          <a:lstStyle/>
          <a:p>
            <a:pPr algn="l">
              <a:lnSpc>
                <a:spcPts val="4409"/>
              </a:lnSpc>
            </a:pPr>
          </a:p>
          <a:p>
            <a:pPr algn="l">
              <a:lnSpc>
                <a:spcPts val="4409"/>
              </a:lnSpc>
            </a:pPr>
            <a:r>
              <a:rPr lang="en-US" sz="3150">
                <a:solidFill>
                  <a:srgbClr val="FFFFFF"/>
                </a:solidFill>
                <a:latin typeface="League Spartan"/>
                <a:ea typeface="League Spartan"/>
                <a:cs typeface="League Spartan"/>
                <a:sym typeface="League Spartan"/>
              </a:rPr>
              <a:t>When it was set up, the social security system aimed to support people from the ‘cradle to the grave’ and part of this was a benefit system that would act as a safety net when people are in need. Recent changes to the benefit system are pushing more people into poverty.</a:t>
            </a:r>
          </a:p>
          <a:p>
            <a:pPr algn="l">
              <a:lnSpc>
                <a:spcPts val="4409"/>
              </a:lnSpc>
            </a:pPr>
          </a:p>
          <a:p>
            <a:pPr algn="l">
              <a:lnSpc>
                <a:spcPts val="4409"/>
              </a:lnSpc>
            </a:pPr>
            <a:r>
              <a:rPr lang="en-US" sz="3150">
                <a:solidFill>
                  <a:srgbClr val="FFFFFF"/>
                </a:solidFill>
                <a:latin typeface="League Spartan"/>
                <a:ea typeface="League Spartan"/>
                <a:cs typeface="League Spartan"/>
                <a:sym typeface="League Spartan"/>
              </a:rPr>
              <a:t>• There needs to be an increase in benefit rates.</a:t>
            </a:r>
          </a:p>
          <a:p>
            <a:pPr algn="l">
              <a:lnSpc>
                <a:spcPts val="4409"/>
              </a:lnSpc>
            </a:pPr>
          </a:p>
          <a:p>
            <a:pPr algn="l">
              <a:lnSpc>
                <a:spcPts val="4409"/>
              </a:lnSpc>
            </a:pPr>
            <a:r>
              <a:rPr lang="en-US" sz="3150">
                <a:solidFill>
                  <a:srgbClr val="FFFFFF"/>
                </a:solidFill>
                <a:latin typeface="League Spartan"/>
                <a:ea typeface="League Spartan"/>
                <a:cs typeface="League Spartan"/>
                <a:sym typeface="League Spartan"/>
              </a:rPr>
              <a:t>• Benefit rates should rise in line with inflation.</a:t>
            </a:r>
          </a:p>
          <a:p>
            <a:pPr algn="l">
              <a:lnSpc>
                <a:spcPts val="4409"/>
              </a:lnSpc>
            </a:pPr>
          </a:p>
          <a:p>
            <a:pPr algn="l">
              <a:lnSpc>
                <a:spcPts val="4409"/>
              </a:lnSpc>
            </a:pPr>
            <a:r>
              <a:rPr lang="en-US" sz="3150">
                <a:solidFill>
                  <a:srgbClr val="FFFFFF"/>
                </a:solidFill>
                <a:latin typeface="League Spartan"/>
                <a:ea typeface="League Spartan"/>
                <a:cs typeface="League Spartan"/>
                <a:sym typeface="League Spartan"/>
              </a:rPr>
              <a:t>• We need to ensure people are accessing the benefits </a:t>
            </a:r>
          </a:p>
          <a:p>
            <a:pPr algn="l">
              <a:lnSpc>
                <a:spcPts val="4409"/>
              </a:lnSpc>
            </a:pPr>
            <a:r>
              <a:rPr lang="en-US" sz="3150">
                <a:solidFill>
                  <a:srgbClr val="FFFFFF"/>
                </a:solidFill>
                <a:latin typeface="League Spartan"/>
                <a:ea typeface="League Spartan"/>
                <a:cs typeface="League Spartan"/>
                <a:sym typeface="League Spartan"/>
              </a:rPr>
              <a:t>   they are entitled to.</a:t>
            </a:r>
          </a:p>
          <a:p>
            <a:pPr algn="l">
              <a:lnSpc>
                <a:spcPts val="4409"/>
              </a:lnSpc>
            </a:pPr>
          </a:p>
        </p:txBody>
      </p:sp>
      <p:sp>
        <p:nvSpPr>
          <p:cNvPr name="TextBox 6" id="6"/>
          <p:cNvSpPr txBox="true"/>
          <p:nvPr/>
        </p:nvSpPr>
        <p:spPr>
          <a:xfrm rot="0">
            <a:off x="-2796543" y="2534625"/>
            <a:ext cx="15122155" cy="695325"/>
          </a:xfrm>
          <a:prstGeom prst="rect">
            <a:avLst/>
          </a:prstGeom>
        </p:spPr>
        <p:txBody>
          <a:bodyPr anchor="t" rtlCol="false" tIns="0" lIns="0" bIns="0" rIns="0">
            <a:spAutoFit/>
          </a:bodyPr>
          <a:lstStyle/>
          <a:p>
            <a:pPr algn="ctr">
              <a:lnSpc>
                <a:spcPts val="5600"/>
              </a:lnSpc>
            </a:pPr>
            <a:r>
              <a:rPr lang="en-US" sz="4000">
                <a:solidFill>
                  <a:srgbClr val="FFFFFF"/>
                </a:solidFill>
                <a:latin typeface="League Spartan"/>
                <a:ea typeface="League Spartan"/>
                <a:cs typeface="League Spartan"/>
                <a:sym typeface="League Spartan"/>
              </a:rPr>
              <a:t>Improve social security system</a:t>
            </a:r>
          </a:p>
        </p:txBody>
      </p:sp>
    </p:spTree>
  </p:cSld>
  <p:clrMapOvr>
    <a:masterClrMapping/>
  </p:clrMapOvr>
</p:sld>
</file>

<file path=ppt/slides/slide15.xml><?xml version="1.0" encoding="utf-8"?>
<p:sld xmlns:p="http://schemas.openxmlformats.org/presentationml/2006/main" xmlns:a="http://schemas.openxmlformats.org/drawingml/2006/main" xmlns:r="http://schemas.openxmlformats.org/officeDocument/2006/relationships">
  <p:cSld>
    <p:bg>
      <p:bgPr>
        <a:solidFill>
          <a:srgbClr val="009CFF"/>
        </a:solidFill>
      </p:bgPr>
    </p:bg>
    <p:spTree>
      <p:nvGrpSpPr>
        <p:cNvPr id="1" name=""/>
        <p:cNvGrpSpPr/>
        <p:nvPr/>
      </p:nvGrpSpPr>
      <p:grpSpPr>
        <a:xfrm>
          <a:off x="0" y="0"/>
          <a:ext cx="0" cy="0"/>
          <a:chOff x="0" y="0"/>
          <a:chExt cx="0" cy="0"/>
        </a:xfrm>
      </p:grpSpPr>
      <p:sp>
        <p:nvSpPr>
          <p:cNvPr name="Freeform 2" id="2"/>
          <p:cNvSpPr/>
          <p:nvPr/>
        </p:nvSpPr>
        <p:spPr>
          <a:xfrm flipH="false" flipV="false" rot="0">
            <a:off x="14592680" y="6851355"/>
            <a:ext cx="4813889" cy="4813889"/>
          </a:xfrm>
          <a:custGeom>
            <a:avLst/>
            <a:gdLst/>
            <a:ahLst/>
            <a:cxnLst/>
            <a:rect r="r" b="b" t="t" l="l"/>
            <a:pathLst>
              <a:path h="4813889" w="4813889">
                <a:moveTo>
                  <a:pt x="0" y="0"/>
                </a:moveTo>
                <a:lnTo>
                  <a:pt x="4813889" y="0"/>
                </a:lnTo>
                <a:lnTo>
                  <a:pt x="4813889" y="4813890"/>
                </a:lnTo>
                <a:lnTo>
                  <a:pt x="0" y="4813890"/>
                </a:lnTo>
                <a:lnTo>
                  <a:pt x="0" y="0"/>
                </a:lnTo>
                <a:close/>
              </a:path>
            </a:pathLst>
          </a:custGeom>
          <a:blipFill>
            <a:blip r:embed="rId2"/>
            <a:stretch>
              <a:fillRect l="0" t="0" r="0" b="0"/>
            </a:stretch>
          </a:blipFill>
        </p:spPr>
      </p:sp>
      <p:sp>
        <p:nvSpPr>
          <p:cNvPr name="Freeform 3" id="3"/>
          <p:cNvSpPr/>
          <p:nvPr/>
        </p:nvSpPr>
        <p:spPr>
          <a:xfrm flipH="false" flipV="false" rot="0">
            <a:off x="5486400" y="601218"/>
            <a:ext cx="7315200" cy="1655064"/>
          </a:xfrm>
          <a:custGeom>
            <a:avLst/>
            <a:gdLst/>
            <a:ahLst/>
            <a:cxnLst/>
            <a:rect r="r" b="b" t="t" l="l"/>
            <a:pathLst>
              <a:path h="1655064" w="7315200">
                <a:moveTo>
                  <a:pt x="0" y="0"/>
                </a:moveTo>
                <a:lnTo>
                  <a:pt x="7315200" y="0"/>
                </a:lnTo>
                <a:lnTo>
                  <a:pt x="7315200" y="1655064"/>
                </a:lnTo>
                <a:lnTo>
                  <a:pt x="0" y="1655064"/>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TextBox 4" id="4"/>
          <p:cNvSpPr txBox="true"/>
          <p:nvPr/>
        </p:nvSpPr>
        <p:spPr>
          <a:xfrm rot="0">
            <a:off x="5642868" y="933450"/>
            <a:ext cx="7002264" cy="895350"/>
          </a:xfrm>
          <a:prstGeom prst="rect">
            <a:avLst/>
          </a:prstGeom>
        </p:spPr>
        <p:txBody>
          <a:bodyPr anchor="t" rtlCol="false" tIns="0" lIns="0" bIns="0" rIns="0">
            <a:spAutoFit/>
          </a:bodyPr>
          <a:lstStyle/>
          <a:p>
            <a:pPr algn="ctr">
              <a:lnSpc>
                <a:spcPts val="7350"/>
              </a:lnSpc>
            </a:pPr>
            <a:r>
              <a:rPr lang="en-US" sz="5250">
                <a:solidFill>
                  <a:srgbClr val="311DA6"/>
                </a:solidFill>
                <a:latin typeface="League Spartan"/>
                <a:ea typeface="League Spartan"/>
                <a:cs typeface="League Spartan"/>
                <a:sym typeface="League Spartan"/>
              </a:rPr>
              <a:t>Solutions to poverty</a:t>
            </a:r>
          </a:p>
        </p:txBody>
      </p:sp>
      <p:sp>
        <p:nvSpPr>
          <p:cNvPr name="TextBox 5" id="5"/>
          <p:cNvSpPr txBox="true"/>
          <p:nvPr/>
        </p:nvSpPr>
        <p:spPr>
          <a:xfrm rot="0">
            <a:off x="872836" y="3663777"/>
            <a:ext cx="16542327" cy="6606540"/>
          </a:xfrm>
          <a:prstGeom prst="rect">
            <a:avLst/>
          </a:prstGeom>
        </p:spPr>
        <p:txBody>
          <a:bodyPr anchor="t" rtlCol="false" tIns="0" lIns="0" bIns="0" rIns="0">
            <a:spAutoFit/>
          </a:bodyPr>
          <a:lstStyle/>
          <a:p>
            <a:pPr algn="l">
              <a:lnSpc>
                <a:spcPts val="4409"/>
              </a:lnSpc>
            </a:pPr>
          </a:p>
          <a:p>
            <a:pPr algn="l">
              <a:lnSpc>
                <a:spcPts val="4409"/>
              </a:lnSpc>
            </a:pPr>
            <a:r>
              <a:rPr lang="en-US" sz="3150">
                <a:solidFill>
                  <a:srgbClr val="FFFFFF"/>
                </a:solidFill>
                <a:latin typeface="League Spartan"/>
                <a:ea typeface="League Spartan"/>
                <a:cs typeface="League Spartan"/>
                <a:sym typeface="League Spartan"/>
              </a:rPr>
              <a:t>• Companies should ensure that the poorest in society are not paying more for essential items.</a:t>
            </a:r>
          </a:p>
          <a:p>
            <a:pPr algn="l">
              <a:lnSpc>
                <a:spcPts val="4409"/>
              </a:lnSpc>
            </a:pPr>
          </a:p>
          <a:p>
            <a:pPr algn="l">
              <a:lnSpc>
                <a:spcPts val="4409"/>
              </a:lnSpc>
            </a:pPr>
            <a:r>
              <a:rPr lang="en-US" sz="3150">
                <a:solidFill>
                  <a:srgbClr val="FFFFFF"/>
                </a:solidFill>
                <a:latin typeface="League Spartan"/>
                <a:ea typeface="League Spartan"/>
                <a:cs typeface="League Spartan"/>
                <a:sym typeface="League Spartan"/>
              </a:rPr>
              <a:t>• We need to look at the cost of the school and remove financial barriers to education. Introduce free school meals, adequate clothing grants, annd review the cost of travel and school trips to make them affordable for all.</a:t>
            </a:r>
          </a:p>
          <a:p>
            <a:pPr algn="l">
              <a:lnSpc>
                <a:spcPts val="4409"/>
              </a:lnSpc>
            </a:pPr>
          </a:p>
          <a:p>
            <a:pPr algn="l">
              <a:lnSpc>
                <a:spcPts val="4409"/>
              </a:lnSpc>
            </a:pPr>
            <a:r>
              <a:rPr lang="en-US" sz="3150">
                <a:solidFill>
                  <a:srgbClr val="FFFFFF"/>
                </a:solidFill>
                <a:latin typeface="League Spartan"/>
                <a:ea typeface="League Spartan"/>
                <a:cs typeface="League Spartan"/>
                <a:sym typeface="League Spartan"/>
              </a:rPr>
              <a:t>• Increase provision of affordable childcare, both nursery and after school care.</a:t>
            </a:r>
          </a:p>
          <a:p>
            <a:pPr algn="l">
              <a:lnSpc>
                <a:spcPts val="4409"/>
              </a:lnSpc>
            </a:pPr>
          </a:p>
          <a:p>
            <a:pPr algn="l">
              <a:lnSpc>
                <a:spcPts val="4409"/>
              </a:lnSpc>
            </a:pPr>
          </a:p>
        </p:txBody>
      </p:sp>
      <p:sp>
        <p:nvSpPr>
          <p:cNvPr name="TextBox 6" id="6"/>
          <p:cNvSpPr txBox="true"/>
          <p:nvPr/>
        </p:nvSpPr>
        <p:spPr>
          <a:xfrm rot="0">
            <a:off x="-4931875" y="3025602"/>
            <a:ext cx="15122155" cy="695325"/>
          </a:xfrm>
          <a:prstGeom prst="rect">
            <a:avLst/>
          </a:prstGeom>
        </p:spPr>
        <p:txBody>
          <a:bodyPr anchor="t" rtlCol="false" tIns="0" lIns="0" bIns="0" rIns="0">
            <a:spAutoFit/>
          </a:bodyPr>
          <a:lstStyle/>
          <a:p>
            <a:pPr algn="ctr">
              <a:lnSpc>
                <a:spcPts val="5600"/>
              </a:lnSpc>
            </a:pPr>
            <a:r>
              <a:rPr lang="en-US" sz="4000">
                <a:solidFill>
                  <a:srgbClr val="FFFFFF"/>
                </a:solidFill>
                <a:latin typeface="League Spartan"/>
                <a:ea typeface="League Spartan"/>
                <a:cs typeface="League Spartan"/>
                <a:sym typeface="League Spartan"/>
              </a:rPr>
              <a:t>Cost of living</a:t>
            </a:r>
          </a:p>
        </p:txBody>
      </p:sp>
    </p:spTree>
  </p:cSld>
  <p:clrMapOvr>
    <a:masterClrMapping/>
  </p:clrMapOvr>
</p:sld>
</file>

<file path=ppt/slides/slide16.xml><?xml version="1.0" encoding="utf-8"?>
<p:sld xmlns:p="http://schemas.openxmlformats.org/presentationml/2006/main" xmlns:a="http://schemas.openxmlformats.org/drawingml/2006/main" xmlns:r="http://schemas.openxmlformats.org/officeDocument/2006/relationships">
  <p:cSld>
    <p:bg>
      <p:bgPr>
        <a:solidFill>
          <a:srgbClr val="009CFF"/>
        </a:solidFill>
      </p:bgPr>
    </p:bg>
    <p:spTree>
      <p:nvGrpSpPr>
        <p:cNvPr id="1" name=""/>
        <p:cNvGrpSpPr/>
        <p:nvPr/>
      </p:nvGrpSpPr>
      <p:grpSpPr>
        <a:xfrm>
          <a:off x="0" y="0"/>
          <a:ext cx="0" cy="0"/>
          <a:chOff x="0" y="0"/>
          <a:chExt cx="0" cy="0"/>
        </a:xfrm>
      </p:grpSpPr>
      <p:sp>
        <p:nvSpPr>
          <p:cNvPr name="Freeform 2" id="2"/>
          <p:cNvSpPr/>
          <p:nvPr/>
        </p:nvSpPr>
        <p:spPr>
          <a:xfrm flipH="false" flipV="false" rot="0">
            <a:off x="14592680" y="6851355"/>
            <a:ext cx="4813889" cy="4813889"/>
          </a:xfrm>
          <a:custGeom>
            <a:avLst/>
            <a:gdLst/>
            <a:ahLst/>
            <a:cxnLst/>
            <a:rect r="r" b="b" t="t" l="l"/>
            <a:pathLst>
              <a:path h="4813889" w="4813889">
                <a:moveTo>
                  <a:pt x="0" y="0"/>
                </a:moveTo>
                <a:lnTo>
                  <a:pt x="4813889" y="0"/>
                </a:lnTo>
                <a:lnTo>
                  <a:pt x="4813889" y="4813890"/>
                </a:lnTo>
                <a:lnTo>
                  <a:pt x="0" y="4813890"/>
                </a:lnTo>
                <a:lnTo>
                  <a:pt x="0" y="0"/>
                </a:lnTo>
                <a:close/>
              </a:path>
            </a:pathLst>
          </a:custGeom>
          <a:blipFill>
            <a:blip r:embed="rId2"/>
            <a:stretch>
              <a:fillRect l="0" t="0" r="0" b="0"/>
            </a:stretch>
          </a:blipFill>
        </p:spPr>
      </p:sp>
      <p:sp>
        <p:nvSpPr>
          <p:cNvPr name="Freeform 3" id="3"/>
          <p:cNvSpPr/>
          <p:nvPr/>
        </p:nvSpPr>
        <p:spPr>
          <a:xfrm flipH="false" flipV="false" rot="0">
            <a:off x="569293" y="5500824"/>
            <a:ext cx="965016" cy="1350532"/>
          </a:xfrm>
          <a:custGeom>
            <a:avLst/>
            <a:gdLst/>
            <a:ahLst/>
            <a:cxnLst/>
            <a:rect r="r" b="b" t="t" l="l"/>
            <a:pathLst>
              <a:path h="1350532" w="965016">
                <a:moveTo>
                  <a:pt x="0" y="0"/>
                </a:moveTo>
                <a:lnTo>
                  <a:pt x="965016" y="0"/>
                </a:lnTo>
                <a:lnTo>
                  <a:pt x="965016" y="1350531"/>
                </a:lnTo>
                <a:lnTo>
                  <a:pt x="0" y="1350531"/>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Freeform 4" id="4"/>
          <p:cNvSpPr/>
          <p:nvPr/>
        </p:nvSpPr>
        <p:spPr>
          <a:xfrm flipH="false" flipV="false" rot="0">
            <a:off x="5486400" y="601218"/>
            <a:ext cx="7315200" cy="1655064"/>
          </a:xfrm>
          <a:custGeom>
            <a:avLst/>
            <a:gdLst/>
            <a:ahLst/>
            <a:cxnLst/>
            <a:rect r="r" b="b" t="t" l="l"/>
            <a:pathLst>
              <a:path h="1655064" w="7315200">
                <a:moveTo>
                  <a:pt x="0" y="0"/>
                </a:moveTo>
                <a:lnTo>
                  <a:pt x="7315200" y="0"/>
                </a:lnTo>
                <a:lnTo>
                  <a:pt x="7315200" y="1655064"/>
                </a:lnTo>
                <a:lnTo>
                  <a:pt x="0" y="1655064"/>
                </a:lnTo>
                <a:lnTo>
                  <a:pt x="0" y="0"/>
                </a:lnTo>
                <a:close/>
              </a:path>
            </a:pathLst>
          </a:custGeom>
          <a:blipFill>
            <a:blip r:embed="rId5">
              <a:extLst>
                <a:ext uri="{96DAC541-7B7A-43D3-8B79-37D633B846F1}">
                  <asvg:svgBlip xmlns:asvg="http://schemas.microsoft.com/office/drawing/2016/SVG/main" r:embed="rId6"/>
                </a:ext>
              </a:extLst>
            </a:blip>
            <a:stretch>
              <a:fillRect l="0" t="0" r="0" b="0"/>
            </a:stretch>
          </a:blipFill>
        </p:spPr>
      </p:sp>
      <p:sp>
        <p:nvSpPr>
          <p:cNvPr name="TextBox 5" id="5"/>
          <p:cNvSpPr txBox="true"/>
          <p:nvPr/>
        </p:nvSpPr>
        <p:spPr>
          <a:xfrm rot="0">
            <a:off x="7115076" y="933450"/>
            <a:ext cx="4057849" cy="895350"/>
          </a:xfrm>
          <a:prstGeom prst="rect">
            <a:avLst/>
          </a:prstGeom>
        </p:spPr>
        <p:txBody>
          <a:bodyPr anchor="t" rtlCol="false" tIns="0" lIns="0" bIns="0" rIns="0">
            <a:spAutoFit/>
          </a:bodyPr>
          <a:lstStyle/>
          <a:p>
            <a:pPr algn="ctr">
              <a:lnSpc>
                <a:spcPts val="7350"/>
              </a:lnSpc>
            </a:pPr>
            <a:r>
              <a:rPr lang="en-US" sz="5250">
                <a:solidFill>
                  <a:srgbClr val="311DA6"/>
                </a:solidFill>
                <a:latin typeface="League Spartan"/>
                <a:ea typeface="League Spartan"/>
                <a:cs typeface="League Spartan"/>
                <a:sym typeface="League Spartan"/>
              </a:rPr>
              <a:t>Policy ideas</a:t>
            </a:r>
          </a:p>
        </p:txBody>
      </p:sp>
      <p:sp>
        <p:nvSpPr>
          <p:cNvPr name="TextBox 6" id="6"/>
          <p:cNvSpPr txBox="true"/>
          <p:nvPr/>
        </p:nvSpPr>
        <p:spPr>
          <a:xfrm rot="0">
            <a:off x="-378149" y="5785565"/>
            <a:ext cx="14970829" cy="688975"/>
          </a:xfrm>
          <a:prstGeom prst="rect">
            <a:avLst/>
          </a:prstGeom>
        </p:spPr>
        <p:txBody>
          <a:bodyPr anchor="t" rtlCol="false" tIns="0" lIns="0" bIns="0" rIns="0">
            <a:spAutoFit/>
          </a:bodyPr>
          <a:lstStyle/>
          <a:p>
            <a:pPr algn="ctr">
              <a:lnSpc>
                <a:spcPts val="5600"/>
              </a:lnSpc>
            </a:pPr>
            <a:r>
              <a:rPr lang="en-US" sz="4000">
                <a:solidFill>
                  <a:srgbClr val="FFFFFF"/>
                </a:solidFill>
                <a:latin typeface="League Spartan"/>
                <a:ea typeface="League Spartan"/>
                <a:cs typeface="League Spartan"/>
                <a:sym typeface="League Spartan"/>
              </a:rPr>
              <a:t>Activity 4: How could we solve poverty?</a:t>
            </a:r>
          </a:p>
        </p:txBody>
      </p:sp>
      <p:sp>
        <p:nvSpPr>
          <p:cNvPr name="TextBox 7" id="7"/>
          <p:cNvSpPr txBox="true"/>
          <p:nvPr/>
        </p:nvSpPr>
        <p:spPr>
          <a:xfrm rot="0">
            <a:off x="569293" y="2775793"/>
            <a:ext cx="15378252" cy="2186940"/>
          </a:xfrm>
          <a:prstGeom prst="rect">
            <a:avLst/>
          </a:prstGeom>
        </p:spPr>
        <p:txBody>
          <a:bodyPr anchor="t" rtlCol="false" tIns="0" lIns="0" bIns="0" rIns="0">
            <a:spAutoFit/>
          </a:bodyPr>
          <a:lstStyle/>
          <a:p>
            <a:pPr algn="l">
              <a:lnSpc>
                <a:spcPts val="4409"/>
              </a:lnSpc>
            </a:pPr>
            <a:r>
              <a:rPr lang="en-US" sz="3150">
                <a:solidFill>
                  <a:srgbClr val="FFFFFF"/>
                </a:solidFill>
                <a:latin typeface="League Spartan"/>
                <a:ea typeface="League Spartan"/>
                <a:cs typeface="League Spartan"/>
                <a:sym typeface="League Spartan"/>
              </a:rPr>
              <a:t>The Scottish Government has passed legislation to eradicate child poverty by 2030.</a:t>
            </a:r>
            <a:r>
              <a:rPr lang="en-US" sz="3150">
                <a:solidFill>
                  <a:srgbClr val="FFFFFF"/>
                </a:solidFill>
                <a:latin typeface="League Spartan"/>
                <a:ea typeface="League Spartan"/>
                <a:cs typeface="League Spartan"/>
                <a:sym typeface="League Spartan"/>
              </a:rPr>
              <a:t> You have been hired by the Scottish Government to look into ways to tackle this issue.</a:t>
            </a:r>
          </a:p>
          <a:p>
            <a:pPr algn="l">
              <a:lnSpc>
                <a:spcPts val="4409"/>
              </a:lnSpc>
            </a:pPr>
          </a:p>
        </p:txBody>
      </p:sp>
      <p:sp>
        <p:nvSpPr>
          <p:cNvPr name="TextBox 8" id="8"/>
          <p:cNvSpPr txBox="true"/>
          <p:nvPr/>
        </p:nvSpPr>
        <p:spPr>
          <a:xfrm rot="0">
            <a:off x="569293" y="6985655"/>
            <a:ext cx="14781068" cy="2518410"/>
          </a:xfrm>
          <a:prstGeom prst="rect">
            <a:avLst/>
          </a:prstGeom>
        </p:spPr>
        <p:txBody>
          <a:bodyPr anchor="t" rtlCol="false" tIns="0" lIns="0" bIns="0" rIns="0">
            <a:spAutoFit/>
          </a:bodyPr>
          <a:lstStyle/>
          <a:p>
            <a:pPr algn="l">
              <a:lnSpc>
                <a:spcPts val="4409"/>
              </a:lnSpc>
            </a:pPr>
            <a:r>
              <a:rPr lang="en-US" sz="3150">
                <a:solidFill>
                  <a:srgbClr val="FFFFFF"/>
                </a:solidFill>
                <a:latin typeface="League Spartan"/>
                <a:ea typeface="League Spartan"/>
                <a:cs typeface="League Spartan"/>
                <a:sym typeface="League Spartan"/>
              </a:rPr>
              <a:t>In groups, think about what help the government currently give to those living in poverty. Now think what would your group do to reduce the number of people living in poverty? Write / design a poster with your policy ideas.</a:t>
            </a:r>
          </a:p>
          <a:p>
            <a:pPr algn="ctr">
              <a:lnSpc>
                <a:spcPts val="2520"/>
              </a:lnSpc>
            </a:pPr>
          </a:p>
        </p:txBody>
      </p:sp>
    </p:spTree>
  </p:cSld>
  <p:clrMapOvr>
    <a:masterClrMapping/>
  </p:clrMapOvr>
</p:sld>
</file>

<file path=ppt/slides/slide17.xml><?xml version="1.0" encoding="utf-8"?>
<p:sld xmlns:p="http://schemas.openxmlformats.org/presentationml/2006/main" xmlns:a="http://schemas.openxmlformats.org/drawingml/2006/main" xmlns:r="http://schemas.openxmlformats.org/officeDocument/2006/relationships">
  <p:cSld>
    <p:bg>
      <p:bgPr>
        <a:solidFill>
          <a:srgbClr val="009CFF"/>
        </a:solidFill>
      </p:bgPr>
    </p:bg>
    <p:spTree>
      <p:nvGrpSpPr>
        <p:cNvPr id="1" name=""/>
        <p:cNvGrpSpPr/>
        <p:nvPr/>
      </p:nvGrpSpPr>
      <p:grpSpPr>
        <a:xfrm>
          <a:off x="0" y="0"/>
          <a:ext cx="0" cy="0"/>
          <a:chOff x="0" y="0"/>
          <a:chExt cx="0" cy="0"/>
        </a:xfrm>
      </p:grpSpPr>
      <p:sp>
        <p:nvSpPr>
          <p:cNvPr name="Freeform 2" id="2"/>
          <p:cNvSpPr/>
          <p:nvPr/>
        </p:nvSpPr>
        <p:spPr>
          <a:xfrm flipH="false" flipV="false" rot="0">
            <a:off x="14592680" y="6851355"/>
            <a:ext cx="4813889" cy="4813889"/>
          </a:xfrm>
          <a:custGeom>
            <a:avLst/>
            <a:gdLst/>
            <a:ahLst/>
            <a:cxnLst/>
            <a:rect r="r" b="b" t="t" l="l"/>
            <a:pathLst>
              <a:path h="4813889" w="4813889">
                <a:moveTo>
                  <a:pt x="0" y="0"/>
                </a:moveTo>
                <a:lnTo>
                  <a:pt x="4813889" y="0"/>
                </a:lnTo>
                <a:lnTo>
                  <a:pt x="4813889" y="4813890"/>
                </a:lnTo>
                <a:lnTo>
                  <a:pt x="0" y="4813890"/>
                </a:lnTo>
                <a:lnTo>
                  <a:pt x="0" y="0"/>
                </a:lnTo>
                <a:close/>
              </a:path>
            </a:pathLst>
          </a:custGeom>
          <a:blipFill>
            <a:blip r:embed="rId2"/>
            <a:stretch>
              <a:fillRect l="0" t="0" r="0" b="0"/>
            </a:stretch>
          </a:blipFill>
        </p:spPr>
      </p:sp>
      <p:sp>
        <p:nvSpPr>
          <p:cNvPr name="Freeform 3" id="3"/>
          <p:cNvSpPr/>
          <p:nvPr/>
        </p:nvSpPr>
        <p:spPr>
          <a:xfrm flipH="false" flipV="false" rot="0">
            <a:off x="5486400" y="601218"/>
            <a:ext cx="7315200" cy="1655064"/>
          </a:xfrm>
          <a:custGeom>
            <a:avLst/>
            <a:gdLst/>
            <a:ahLst/>
            <a:cxnLst/>
            <a:rect r="r" b="b" t="t" l="l"/>
            <a:pathLst>
              <a:path h="1655064" w="7315200">
                <a:moveTo>
                  <a:pt x="0" y="0"/>
                </a:moveTo>
                <a:lnTo>
                  <a:pt x="7315200" y="0"/>
                </a:lnTo>
                <a:lnTo>
                  <a:pt x="7315200" y="1655064"/>
                </a:lnTo>
                <a:lnTo>
                  <a:pt x="0" y="1655064"/>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Freeform 4" id="4"/>
          <p:cNvSpPr/>
          <p:nvPr/>
        </p:nvSpPr>
        <p:spPr>
          <a:xfrm flipH="false" flipV="false" rot="0">
            <a:off x="2587336" y="6851355"/>
            <a:ext cx="2518762" cy="2392824"/>
          </a:xfrm>
          <a:custGeom>
            <a:avLst/>
            <a:gdLst/>
            <a:ahLst/>
            <a:cxnLst/>
            <a:rect r="r" b="b" t="t" l="l"/>
            <a:pathLst>
              <a:path h="2392824" w="2518762">
                <a:moveTo>
                  <a:pt x="0" y="0"/>
                </a:moveTo>
                <a:lnTo>
                  <a:pt x="2518763" y="0"/>
                </a:lnTo>
                <a:lnTo>
                  <a:pt x="2518763" y="2392825"/>
                </a:lnTo>
                <a:lnTo>
                  <a:pt x="0" y="2392825"/>
                </a:lnTo>
                <a:lnTo>
                  <a:pt x="0" y="0"/>
                </a:lnTo>
                <a:close/>
              </a:path>
            </a:pathLst>
          </a:custGeom>
          <a:blipFill>
            <a:blip r:embed="rId5">
              <a:extLst>
                <a:ext uri="{96DAC541-7B7A-43D3-8B79-37D633B846F1}">
                  <asvg:svgBlip xmlns:asvg="http://schemas.microsoft.com/office/drawing/2016/SVG/main" r:embed="rId6"/>
                </a:ext>
              </a:extLst>
            </a:blip>
            <a:stretch>
              <a:fillRect l="0" t="0" r="0" b="0"/>
            </a:stretch>
          </a:blipFill>
        </p:spPr>
      </p:sp>
      <p:sp>
        <p:nvSpPr>
          <p:cNvPr name="TextBox 5" id="5"/>
          <p:cNvSpPr txBox="true"/>
          <p:nvPr/>
        </p:nvSpPr>
        <p:spPr>
          <a:xfrm rot="0">
            <a:off x="1028700" y="3131214"/>
            <a:ext cx="15378252" cy="2794000"/>
          </a:xfrm>
          <a:prstGeom prst="rect">
            <a:avLst/>
          </a:prstGeom>
        </p:spPr>
        <p:txBody>
          <a:bodyPr anchor="t" rtlCol="false" tIns="0" lIns="0" bIns="0" rIns="0">
            <a:spAutoFit/>
          </a:bodyPr>
          <a:lstStyle/>
          <a:p>
            <a:pPr algn="l">
              <a:lnSpc>
                <a:spcPts val="5599"/>
              </a:lnSpc>
            </a:pPr>
            <a:r>
              <a:rPr lang="en-US" sz="3999">
                <a:solidFill>
                  <a:srgbClr val="FFFFFF"/>
                </a:solidFill>
                <a:latin typeface="League Spartan"/>
                <a:ea typeface="League Spartan"/>
                <a:cs typeface="League Spartan"/>
                <a:sym typeface="League Spartan"/>
              </a:rPr>
              <a:t>Once you have finished your poster, share on social media using the hashtags:</a:t>
            </a:r>
          </a:p>
          <a:p>
            <a:pPr algn="l">
              <a:lnSpc>
                <a:spcPts val="5600"/>
              </a:lnSpc>
            </a:pPr>
          </a:p>
          <a:p>
            <a:pPr algn="l">
              <a:lnSpc>
                <a:spcPts val="5599"/>
              </a:lnSpc>
            </a:pPr>
            <a:r>
              <a:rPr lang="en-US" sz="3999">
                <a:solidFill>
                  <a:srgbClr val="FFFFFF"/>
                </a:solidFill>
                <a:latin typeface="League Spartan"/>
                <a:ea typeface="League Spartan"/>
                <a:cs typeface="League Spartan"/>
                <a:sym typeface="League Spartan"/>
              </a:rPr>
              <a:t>#ChallengePoverty #CPW24</a:t>
            </a:r>
          </a:p>
        </p:txBody>
      </p:sp>
      <p:sp>
        <p:nvSpPr>
          <p:cNvPr name="TextBox 6" id="6"/>
          <p:cNvSpPr txBox="true"/>
          <p:nvPr/>
        </p:nvSpPr>
        <p:spPr>
          <a:xfrm rot="0">
            <a:off x="6069271" y="933450"/>
            <a:ext cx="6149459" cy="891540"/>
          </a:xfrm>
          <a:prstGeom prst="rect">
            <a:avLst/>
          </a:prstGeom>
        </p:spPr>
        <p:txBody>
          <a:bodyPr anchor="t" rtlCol="false" tIns="0" lIns="0" bIns="0" rIns="0">
            <a:spAutoFit/>
          </a:bodyPr>
          <a:lstStyle/>
          <a:p>
            <a:pPr algn="ctr">
              <a:lnSpc>
                <a:spcPts val="7350"/>
              </a:lnSpc>
            </a:pPr>
            <a:r>
              <a:rPr lang="en-US" sz="5250">
                <a:solidFill>
                  <a:srgbClr val="311DA6"/>
                </a:solidFill>
                <a:latin typeface="League Spartan"/>
                <a:ea typeface="League Spartan"/>
                <a:cs typeface="League Spartan"/>
                <a:sym typeface="League Spartan"/>
              </a:rPr>
              <a:t>Share your ideas!</a:t>
            </a:r>
          </a:p>
        </p:txBody>
      </p:sp>
      <p:sp>
        <p:nvSpPr>
          <p:cNvPr name="TextBox 7" id="7"/>
          <p:cNvSpPr txBox="true"/>
          <p:nvPr/>
        </p:nvSpPr>
        <p:spPr>
          <a:xfrm rot="0">
            <a:off x="6235303" y="6779751"/>
            <a:ext cx="9170014" cy="1393825"/>
          </a:xfrm>
          <a:prstGeom prst="rect">
            <a:avLst/>
          </a:prstGeom>
        </p:spPr>
        <p:txBody>
          <a:bodyPr anchor="t" rtlCol="false" tIns="0" lIns="0" bIns="0" rIns="0">
            <a:spAutoFit/>
          </a:bodyPr>
          <a:lstStyle/>
          <a:p>
            <a:pPr algn="l">
              <a:lnSpc>
                <a:spcPts val="5600"/>
              </a:lnSpc>
            </a:pPr>
            <a:r>
              <a:rPr lang="en-US" sz="4000">
                <a:solidFill>
                  <a:srgbClr val="FFFFFF"/>
                </a:solidFill>
                <a:latin typeface="League Spartan"/>
                <a:ea typeface="League Spartan"/>
                <a:cs typeface="League Spartan"/>
                <a:sym typeface="League Spartan"/>
              </a:rPr>
              <a:t>Tag us so we can share your thoughts! @CPW_Scotland</a:t>
            </a:r>
          </a:p>
        </p:txBody>
      </p:sp>
    </p:spTree>
  </p:cSld>
  <p:clrMapOvr>
    <a:masterClrMapping/>
  </p:clrMapOvr>
</p:sld>
</file>

<file path=ppt/slides/slide18.xml><?xml version="1.0" encoding="utf-8"?>
<p:sld xmlns:p="http://schemas.openxmlformats.org/presentationml/2006/main" xmlns:a="http://schemas.openxmlformats.org/drawingml/2006/main" xmlns:r="http://schemas.openxmlformats.org/officeDocument/2006/relationships">
  <p:cSld>
    <p:bg>
      <p:bgPr>
        <a:solidFill>
          <a:srgbClr val="009CFF"/>
        </a:solidFill>
      </p:bgPr>
    </p:bg>
    <p:spTree>
      <p:nvGrpSpPr>
        <p:cNvPr id="1" name=""/>
        <p:cNvGrpSpPr/>
        <p:nvPr/>
      </p:nvGrpSpPr>
      <p:grpSpPr>
        <a:xfrm>
          <a:off x="0" y="0"/>
          <a:ext cx="0" cy="0"/>
          <a:chOff x="0" y="0"/>
          <a:chExt cx="0" cy="0"/>
        </a:xfrm>
      </p:grpSpPr>
      <p:sp>
        <p:nvSpPr>
          <p:cNvPr name="Freeform 2" id="2"/>
          <p:cNvSpPr/>
          <p:nvPr/>
        </p:nvSpPr>
        <p:spPr>
          <a:xfrm flipH="false" flipV="false" rot="0">
            <a:off x="14592680" y="6851355"/>
            <a:ext cx="4813889" cy="4813889"/>
          </a:xfrm>
          <a:custGeom>
            <a:avLst/>
            <a:gdLst/>
            <a:ahLst/>
            <a:cxnLst/>
            <a:rect r="r" b="b" t="t" l="l"/>
            <a:pathLst>
              <a:path h="4813889" w="4813889">
                <a:moveTo>
                  <a:pt x="0" y="0"/>
                </a:moveTo>
                <a:lnTo>
                  <a:pt x="4813889" y="0"/>
                </a:lnTo>
                <a:lnTo>
                  <a:pt x="4813889" y="4813890"/>
                </a:lnTo>
                <a:lnTo>
                  <a:pt x="0" y="4813890"/>
                </a:lnTo>
                <a:lnTo>
                  <a:pt x="0" y="0"/>
                </a:lnTo>
                <a:close/>
              </a:path>
            </a:pathLst>
          </a:custGeom>
          <a:blipFill>
            <a:blip r:embed="rId2"/>
            <a:stretch>
              <a:fillRect l="0" t="0" r="0" b="0"/>
            </a:stretch>
          </a:blipFill>
        </p:spPr>
      </p:sp>
      <p:sp>
        <p:nvSpPr>
          <p:cNvPr name="Freeform 3" id="3"/>
          <p:cNvSpPr/>
          <p:nvPr/>
        </p:nvSpPr>
        <p:spPr>
          <a:xfrm flipH="false" flipV="false" rot="0">
            <a:off x="514350" y="2396561"/>
            <a:ext cx="1097465" cy="1535893"/>
          </a:xfrm>
          <a:custGeom>
            <a:avLst/>
            <a:gdLst/>
            <a:ahLst/>
            <a:cxnLst/>
            <a:rect r="r" b="b" t="t" l="l"/>
            <a:pathLst>
              <a:path h="1535893" w="1097465">
                <a:moveTo>
                  <a:pt x="0" y="0"/>
                </a:moveTo>
                <a:lnTo>
                  <a:pt x="1097465" y="0"/>
                </a:lnTo>
                <a:lnTo>
                  <a:pt x="1097465" y="1535893"/>
                </a:lnTo>
                <a:lnTo>
                  <a:pt x="0" y="1535893"/>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Freeform 4" id="4"/>
          <p:cNvSpPr/>
          <p:nvPr/>
        </p:nvSpPr>
        <p:spPr>
          <a:xfrm flipH="false" flipV="false" rot="0">
            <a:off x="5486400" y="601218"/>
            <a:ext cx="7315200" cy="1655064"/>
          </a:xfrm>
          <a:custGeom>
            <a:avLst/>
            <a:gdLst/>
            <a:ahLst/>
            <a:cxnLst/>
            <a:rect r="r" b="b" t="t" l="l"/>
            <a:pathLst>
              <a:path h="1655064" w="7315200">
                <a:moveTo>
                  <a:pt x="0" y="0"/>
                </a:moveTo>
                <a:lnTo>
                  <a:pt x="7315200" y="0"/>
                </a:lnTo>
                <a:lnTo>
                  <a:pt x="7315200" y="1655064"/>
                </a:lnTo>
                <a:lnTo>
                  <a:pt x="0" y="1655064"/>
                </a:lnTo>
                <a:lnTo>
                  <a:pt x="0" y="0"/>
                </a:lnTo>
                <a:close/>
              </a:path>
            </a:pathLst>
          </a:custGeom>
          <a:blipFill>
            <a:blip r:embed="rId5">
              <a:extLst>
                <a:ext uri="{96DAC541-7B7A-43D3-8B79-37D633B846F1}">
                  <asvg:svgBlip xmlns:asvg="http://schemas.microsoft.com/office/drawing/2016/SVG/main" r:embed="rId6"/>
                </a:ext>
              </a:extLst>
            </a:blip>
            <a:stretch>
              <a:fillRect l="0" t="0" r="0" b="0"/>
            </a:stretch>
          </a:blipFill>
        </p:spPr>
      </p:sp>
      <p:sp>
        <p:nvSpPr>
          <p:cNvPr name="TextBox 5" id="5"/>
          <p:cNvSpPr txBox="true"/>
          <p:nvPr/>
        </p:nvSpPr>
        <p:spPr>
          <a:xfrm rot="0">
            <a:off x="6238627" y="933450"/>
            <a:ext cx="5810746" cy="895350"/>
          </a:xfrm>
          <a:prstGeom prst="rect">
            <a:avLst/>
          </a:prstGeom>
        </p:spPr>
        <p:txBody>
          <a:bodyPr anchor="t" rtlCol="false" tIns="0" lIns="0" bIns="0" rIns="0">
            <a:spAutoFit/>
          </a:bodyPr>
          <a:lstStyle/>
          <a:p>
            <a:pPr algn="ctr">
              <a:lnSpc>
                <a:spcPts val="7350"/>
              </a:lnSpc>
            </a:pPr>
            <a:r>
              <a:rPr lang="en-US" sz="5250">
                <a:solidFill>
                  <a:srgbClr val="311DA6"/>
                </a:solidFill>
                <a:latin typeface="League Spartan"/>
                <a:ea typeface="League Spartan"/>
                <a:cs typeface="League Spartan"/>
                <a:sym typeface="League Spartan"/>
              </a:rPr>
              <a:t>Voicing concerns</a:t>
            </a:r>
          </a:p>
        </p:txBody>
      </p:sp>
      <p:sp>
        <p:nvSpPr>
          <p:cNvPr name="TextBox 6" id="6"/>
          <p:cNvSpPr txBox="true"/>
          <p:nvPr/>
        </p:nvSpPr>
        <p:spPr>
          <a:xfrm rot="0">
            <a:off x="166533" y="2938503"/>
            <a:ext cx="14970829" cy="688975"/>
          </a:xfrm>
          <a:prstGeom prst="rect">
            <a:avLst/>
          </a:prstGeom>
        </p:spPr>
        <p:txBody>
          <a:bodyPr anchor="t" rtlCol="false" tIns="0" lIns="0" bIns="0" rIns="0">
            <a:spAutoFit/>
          </a:bodyPr>
          <a:lstStyle/>
          <a:p>
            <a:pPr algn="ctr">
              <a:lnSpc>
                <a:spcPts val="5600"/>
              </a:lnSpc>
            </a:pPr>
            <a:r>
              <a:rPr lang="en-US" sz="4000">
                <a:solidFill>
                  <a:srgbClr val="FFFFFF"/>
                </a:solidFill>
                <a:latin typeface="League Spartan"/>
                <a:ea typeface="League Spartan"/>
                <a:cs typeface="League Spartan"/>
                <a:sym typeface="League Spartan"/>
              </a:rPr>
              <a:t>Activity 5:  voicing concerns about poverty</a:t>
            </a:r>
          </a:p>
        </p:txBody>
      </p:sp>
      <p:sp>
        <p:nvSpPr>
          <p:cNvPr name="TextBox 7" id="7"/>
          <p:cNvSpPr txBox="true"/>
          <p:nvPr/>
        </p:nvSpPr>
        <p:spPr>
          <a:xfrm rot="0">
            <a:off x="514350" y="4560818"/>
            <a:ext cx="17773650" cy="4396740"/>
          </a:xfrm>
          <a:prstGeom prst="rect">
            <a:avLst/>
          </a:prstGeom>
        </p:spPr>
        <p:txBody>
          <a:bodyPr anchor="t" rtlCol="false" tIns="0" lIns="0" bIns="0" rIns="0">
            <a:spAutoFit/>
          </a:bodyPr>
          <a:lstStyle/>
          <a:p>
            <a:pPr algn="l">
              <a:lnSpc>
                <a:spcPts val="4409"/>
              </a:lnSpc>
              <a:spcBef>
                <a:spcPct val="0"/>
              </a:spcBef>
            </a:pPr>
            <a:r>
              <a:rPr lang="en-US" sz="3150">
                <a:solidFill>
                  <a:srgbClr val="FFFFFF"/>
                </a:solidFill>
                <a:latin typeface="League Spartan"/>
                <a:ea typeface="League Spartan"/>
                <a:cs typeface="League Spartan"/>
                <a:sym typeface="League Spartan"/>
              </a:rPr>
              <a:t>With a </a:t>
            </a:r>
            <a:r>
              <a:rPr lang="en-US" sz="3150">
                <a:solidFill>
                  <a:srgbClr val="FFFFFF"/>
                </a:solidFill>
                <a:latin typeface="League Spartan"/>
                <a:ea typeface="League Spartan"/>
                <a:cs typeface="League Spartan"/>
                <a:sym typeface="League Spartan"/>
              </a:rPr>
              <a:t>partner: think of the different types of help that is on offer from guidance tutors, the library, student services and the students union at your college</a:t>
            </a:r>
          </a:p>
          <a:p>
            <a:pPr algn="l">
              <a:lnSpc>
                <a:spcPts val="4409"/>
              </a:lnSpc>
              <a:spcBef>
                <a:spcPct val="0"/>
              </a:spcBef>
            </a:pPr>
          </a:p>
          <a:p>
            <a:pPr algn="l">
              <a:lnSpc>
                <a:spcPts val="4409"/>
              </a:lnSpc>
              <a:spcBef>
                <a:spcPct val="0"/>
              </a:spcBef>
            </a:pPr>
            <a:r>
              <a:rPr lang="en-US" sz="3150">
                <a:solidFill>
                  <a:srgbClr val="FFFFFF"/>
                </a:solidFill>
                <a:latin typeface="League Spartan"/>
                <a:ea typeface="League Spartan"/>
                <a:cs typeface="League Spartan"/>
                <a:sym typeface="League Spartan"/>
              </a:rPr>
              <a:t>List all the types of help you could sensitively recommend to a person who was experiencing difficult times to make their life easier and less stressful</a:t>
            </a:r>
          </a:p>
          <a:p>
            <a:pPr algn="l">
              <a:lnSpc>
                <a:spcPts val="4409"/>
              </a:lnSpc>
              <a:spcBef>
                <a:spcPct val="0"/>
              </a:spcBef>
            </a:pPr>
          </a:p>
          <a:p>
            <a:pPr algn="l">
              <a:lnSpc>
                <a:spcPts val="4409"/>
              </a:lnSpc>
              <a:spcBef>
                <a:spcPct val="0"/>
              </a:spcBef>
            </a:pPr>
            <a:r>
              <a:rPr lang="en-US" sz="3150">
                <a:solidFill>
                  <a:srgbClr val="FFFFFF"/>
                </a:solidFill>
                <a:latin typeface="League Spartan"/>
                <a:ea typeface="League Spartan"/>
                <a:cs typeface="League Spartan"/>
                <a:sym typeface="League Spartan"/>
              </a:rPr>
              <a:t>How would you word your advice? When would you voice a concern </a:t>
            </a:r>
          </a:p>
          <a:p>
            <a:pPr algn="l">
              <a:lnSpc>
                <a:spcPts val="4409"/>
              </a:lnSpc>
              <a:spcBef>
                <a:spcPct val="0"/>
              </a:spcBef>
            </a:pPr>
            <a:r>
              <a:rPr lang="en-US" sz="3150">
                <a:solidFill>
                  <a:srgbClr val="FFFFFF"/>
                </a:solidFill>
                <a:latin typeface="League Spartan"/>
                <a:ea typeface="League Spartan"/>
                <a:cs typeface="League Spartan"/>
                <a:sym typeface="League Spartan"/>
              </a:rPr>
              <a:t>to your tutor?</a:t>
            </a:r>
          </a:p>
        </p:txBody>
      </p:sp>
    </p:spTree>
  </p:cSld>
  <p:clrMapOvr>
    <a:masterClrMapping/>
  </p:clrMapOvr>
</p:sld>
</file>

<file path=ppt/slides/slide19.xml><?xml version="1.0" encoding="utf-8"?>
<p:sld xmlns:p="http://schemas.openxmlformats.org/presentationml/2006/main" xmlns:a="http://schemas.openxmlformats.org/drawingml/2006/main" xmlns:r="http://schemas.openxmlformats.org/officeDocument/2006/relationships">
  <p:cSld>
    <p:bg>
      <p:bgPr>
        <a:solidFill>
          <a:srgbClr val="009CFF"/>
        </a:solidFill>
      </p:bgPr>
    </p:bg>
    <p:spTree>
      <p:nvGrpSpPr>
        <p:cNvPr id="1" name=""/>
        <p:cNvGrpSpPr/>
        <p:nvPr/>
      </p:nvGrpSpPr>
      <p:grpSpPr>
        <a:xfrm>
          <a:off x="0" y="0"/>
          <a:ext cx="0" cy="0"/>
          <a:chOff x="0" y="0"/>
          <a:chExt cx="0" cy="0"/>
        </a:xfrm>
      </p:grpSpPr>
      <p:sp>
        <p:nvSpPr>
          <p:cNvPr name="Freeform 2" id="2"/>
          <p:cNvSpPr/>
          <p:nvPr/>
        </p:nvSpPr>
        <p:spPr>
          <a:xfrm flipH="false" flipV="false" rot="0">
            <a:off x="4981783" y="487048"/>
            <a:ext cx="9457435" cy="2139745"/>
          </a:xfrm>
          <a:custGeom>
            <a:avLst/>
            <a:gdLst/>
            <a:ahLst/>
            <a:cxnLst/>
            <a:rect r="r" b="b" t="t" l="l"/>
            <a:pathLst>
              <a:path h="2139745" w="9457435">
                <a:moveTo>
                  <a:pt x="0" y="0"/>
                </a:moveTo>
                <a:lnTo>
                  <a:pt x="9457435" y="0"/>
                </a:lnTo>
                <a:lnTo>
                  <a:pt x="9457435" y="2139745"/>
                </a:lnTo>
                <a:lnTo>
                  <a:pt x="0" y="2139745"/>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3" id="3"/>
          <p:cNvSpPr/>
          <p:nvPr/>
        </p:nvSpPr>
        <p:spPr>
          <a:xfrm flipH="false" flipV="false" rot="0">
            <a:off x="1366405" y="487048"/>
            <a:ext cx="2560060" cy="2560060"/>
          </a:xfrm>
          <a:custGeom>
            <a:avLst/>
            <a:gdLst/>
            <a:ahLst/>
            <a:cxnLst/>
            <a:rect r="r" b="b" t="t" l="l"/>
            <a:pathLst>
              <a:path h="2560060" w="2560060">
                <a:moveTo>
                  <a:pt x="0" y="0"/>
                </a:moveTo>
                <a:lnTo>
                  <a:pt x="2560060" y="0"/>
                </a:lnTo>
                <a:lnTo>
                  <a:pt x="2560060" y="2560061"/>
                </a:lnTo>
                <a:lnTo>
                  <a:pt x="0" y="2560061"/>
                </a:lnTo>
                <a:lnTo>
                  <a:pt x="0" y="0"/>
                </a:lnTo>
                <a:close/>
              </a:path>
            </a:pathLst>
          </a:custGeom>
          <a:blipFill>
            <a:blip r:embed="rId4"/>
            <a:stretch>
              <a:fillRect l="0" t="0" r="0" b="0"/>
            </a:stretch>
          </a:blipFill>
        </p:spPr>
      </p:sp>
      <p:sp>
        <p:nvSpPr>
          <p:cNvPr name="TextBox 4" id="4"/>
          <p:cNvSpPr txBox="true"/>
          <p:nvPr/>
        </p:nvSpPr>
        <p:spPr>
          <a:xfrm rot="0">
            <a:off x="1454874" y="4006555"/>
            <a:ext cx="16239119" cy="6318250"/>
          </a:xfrm>
          <a:prstGeom prst="rect">
            <a:avLst/>
          </a:prstGeom>
        </p:spPr>
        <p:txBody>
          <a:bodyPr anchor="t" rtlCol="false" tIns="0" lIns="0" bIns="0" rIns="0">
            <a:spAutoFit/>
          </a:bodyPr>
          <a:lstStyle/>
          <a:p>
            <a:pPr algn="l">
              <a:lnSpc>
                <a:spcPts val="5599"/>
              </a:lnSpc>
            </a:pPr>
            <a:r>
              <a:rPr lang="en-US" sz="3999">
                <a:solidFill>
                  <a:srgbClr val="FFFFFF"/>
                </a:solidFill>
                <a:latin typeface="League Spartan"/>
                <a:ea typeface="League Spartan"/>
                <a:cs typeface="League Spartan"/>
                <a:sym typeface="League Spartan"/>
              </a:rPr>
              <a:t>1. Go to www.povertyalliance.org/CPW </a:t>
            </a:r>
            <a:r>
              <a:rPr lang="en-US" sz="3999">
                <a:solidFill>
                  <a:srgbClr val="FFFFFF"/>
                </a:solidFill>
                <a:latin typeface="League Spartan"/>
                <a:ea typeface="League Spartan"/>
                <a:cs typeface="League Spartan"/>
                <a:sym typeface="League Spartan"/>
              </a:rPr>
              <a:t>and download the template letter.</a:t>
            </a:r>
          </a:p>
          <a:p>
            <a:pPr algn="l">
              <a:lnSpc>
                <a:spcPts val="5599"/>
              </a:lnSpc>
            </a:pPr>
          </a:p>
          <a:p>
            <a:pPr algn="l">
              <a:lnSpc>
                <a:spcPts val="5599"/>
              </a:lnSpc>
            </a:pPr>
            <a:r>
              <a:rPr lang="en-US" sz="3999">
                <a:solidFill>
                  <a:srgbClr val="FFFFFF"/>
                </a:solidFill>
                <a:latin typeface="League Spartan"/>
                <a:ea typeface="League Spartan"/>
                <a:cs typeface="League Spartan"/>
                <a:sym typeface="League Spartan"/>
              </a:rPr>
              <a:t>2. Add your name and constituency (postcode) to the letter.</a:t>
            </a:r>
          </a:p>
          <a:p>
            <a:pPr algn="l">
              <a:lnSpc>
                <a:spcPts val="5599"/>
              </a:lnSpc>
            </a:pPr>
          </a:p>
          <a:p>
            <a:pPr algn="l">
              <a:lnSpc>
                <a:spcPts val="5599"/>
              </a:lnSpc>
            </a:pPr>
            <a:r>
              <a:rPr lang="en-US" sz="3999">
                <a:solidFill>
                  <a:srgbClr val="FFFFFF"/>
                </a:solidFill>
                <a:latin typeface="League Spartan"/>
                <a:ea typeface="League Spartan"/>
                <a:cs typeface="League Spartan"/>
                <a:sym typeface="League Spartan"/>
              </a:rPr>
              <a:t>3. Find out who your MSP/MP is. Email the letter to your </a:t>
            </a:r>
            <a:r>
              <a:rPr lang="en-US" sz="3999">
                <a:solidFill>
                  <a:srgbClr val="FFFFFF"/>
                </a:solidFill>
                <a:latin typeface="League Spartan"/>
                <a:ea typeface="League Spartan"/>
                <a:cs typeface="League Spartan"/>
                <a:sym typeface="League Spartan"/>
                <a:hlinkClick r:id="rId5" tooltip="https://beta.parliament.scot/msps/current-and-previous-msps"/>
              </a:rPr>
              <a:t>MSP</a:t>
            </a:r>
            <a:r>
              <a:rPr lang="en-US" sz="3999">
                <a:solidFill>
                  <a:srgbClr val="FFFFFF"/>
                </a:solidFill>
                <a:latin typeface="League Spartan"/>
                <a:ea typeface="League Spartan"/>
                <a:cs typeface="League Spartan"/>
                <a:sym typeface="League Spartan"/>
              </a:rPr>
              <a:t> and </a:t>
            </a:r>
            <a:r>
              <a:rPr lang="en-US" sz="3999">
                <a:solidFill>
                  <a:srgbClr val="FFFFFF"/>
                </a:solidFill>
                <a:latin typeface="League Spartan"/>
                <a:ea typeface="League Spartan"/>
                <a:cs typeface="League Spartan"/>
                <a:sym typeface="League Spartan"/>
                <a:hlinkClick r:id="rId6" tooltip="https://members.parliament.uk/members/commons"/>
              </a:rPr>
              <a:t>MP</a:t>
            </a:r>
            <a:r>
              <a:rPr lang="en-US" sz="3999">
                <a:solidFill>
                  <a:srgbClr val="FFFFFF"/>
                </a:solidFill>
                <a:latin typeface="League Spartan"/>
                <a:ea typeface="League Spartan"/>
                <a:cs typeface="League Spartan"/>
                <a:sym typeface="League Spartan"/>
              </a:rPr>
              <a:t>.</a:t>
            </a:r>
          </a:p>
          <a:p>
            <a:pPr algn="l">
              <a:lnSpc>
                <a:spcPts val="5599"/>
              </a:lnSpc>
            </a:pPr>
            <a:r>
              <a:rPr lang="en-US" sz="3999">
                <a:solidFill>
                  <a:srgbClr val="FFFFFF"/>
                </a:solidFill>
                <a:latin typeface="League Spartan"/>
                <a:ea typeface="League Spartan"/>
                <a:cs typeface="League Spartan"/>
                <a:sym typeface="League Spartan"/>
              </a:rPr>
              <a:t> </a:t>
            </a:r>
          </a:p>
          <a:p>
            <a:pPr algn="l">
              <a:lnSpc>
                <a:spcPts val="5599"/>
              </a:lnSpc>
            </a:pPr>
          </a:p>
        </p:txBody>
      </p:sp>
      <p:sp>
        <p:nvSpPr>
          <p:cNvPr name="TextBox 5" id="5"/>
          <p:cNvSpPr txBox="true"/>
          <p:nvPr/>
        </p:nvSpPr>
        <p:spPr>
          <a:xfrm rot="0">
            <a:off x="5793642" y="1061621"/>
            <a:ext cx="7833717" cy="895350"/>
          </a:xfrm>
          <a:prstGeom prst="rect">
            <a:avLst/>
          </a:prstGeom>
        </p:spPr>
        <p:txBody>
          <a:bodyPr anchor="t" rtlCol="false" tIns="0" lIns="0" bIns="0" rIns="0">
            <a:spAutoFit/>
          </a:bodyPr>
          <a:lstStyle/>
          <a:p>
            <a:pPr algn="ctr">
              <a:lnSpc>
                <a:spcPts val="7350"/>
              </a:lnSpc>
            </a:pPr>
            <a:r>
              <a:rPr lang="en-US" sz="5250">
                <a:solidFill>
                  <a:srgbClr val="311DA6"/>
                </a:solidFill>
                <a:latin typeface="League Spartan"/>
                <a:ea typeface="League Spartan"/>
                <a:cs typeface="League Spartan"/>
                <a:sym typeface="League Spartan"/>
              </a:rPr>
              <a:t>Write to your MSP/MP</a:t>
            </a:r>
          </a:p>
        </p:txBody>
      </p:sp>
    </p:spTree>
  </p:cSld>
  <p:clrMapOvr>
    <a:masterClrMapping/>
  </p:clrMapOvr>
</p:sld>
</file>

<file path=ppt/slides/slide2.xml><?xml version="1.0" encoding="utf-8"?>
<p:sld xmlns:p="http://schemas.openxmlformats.org/presentationml/2006/main" xmlns:a="http://schemas.openxmlformats.org/drawingml/2006/main" xmlns:r="http://schemas.openxmlformats.org/officeDocument/2006/relationships">
  <p:cSld>
    <p:bg>
      <p:bgPr>
        <a:solidFill>
          <a:srgbClr val="009CFF"/>
        </a:solidFill>
      </p:bgPr>
    </p:bg>
    <p:spTree>
      <p:nvGrpSpPr>
        <p:cNvPr id="1" name=""/>
        <p:cNvGrpSpPr/>
        <p:nvPr/>
      </p:nvGrpSpPr>
      <p:grpSpPr>
        <a:xfrm>
          <a:off x="0" y="0"/>
          <a:ext cx="0" cy="0"/>
          <a:chOff x="0" y="0"/>
          <a:chExt cx="0" cy="0"/>
        </a:xfrm>
      </p:grpSpPr>
      <p:sp>
        <p:nvSpPr>
          <p:cNvPr name="Freeform 2" id="2"/>
          <p:cNvSpPr/>
          <p:nvPr/>
        </p:nvSpPr>
        <p:spPr>
          <a:xfrm flipH="false" flipV="false" rot="0">
            <a:off x="14592680" y="6851355"/>
            <a:ext cx="4813889" cy="4813889"/>
          </a:xfrm>
          <a:custGeom>
            <a:avLst/>
            <a:gdLst/>
            <a:ahLst/>
            <a:cxnLst/>
            <a:rect r="r" b="b" t="t" l="l"/>
            <a:pathLst>
              <a:path h="4813889" w="4813889">
                <a:moveTo>
                  <a:pt x="0" y="0"/>
                </a:moveTo>
                <a:lnTo>
                  <a:pt x="4813889" y="0"/>
                </a:lnTo>
                <a:lnTo>
                  <a:pt x="4813889" y="4813890"/>
                </a:lnTo>
                <a:lnTo>
                  <a:pt x="0" y="4813890"/>
                </a:lnTo>
                <a:lnTo>
                  <a:pt x="0" y="0"/>
                </a:lnTo>
                <a:close/>
              </a:path>
            </a:pathLst>
          </a:custGeom>
          <a:blipFill>
            <a:blip r:embed="rId2"/>
            <a:stretch>
              <a:fillRect l="0" t="0" r="0" b="0"/>
            </a:stretch>
          </a:blipFill>
        </p:spPr>
      </p:sp>
      <p:sp>
        <p:nvSpPr>
          <p:cNvPr name="TextBox 3" id="3"/>
          <p:cNvSpPr txBox="true"/>
          <p:nvPr/>
        </p:nvSpPr>
        <p:spPr>
          <a:xfrm rot="0">
            <a:off x="1330446" y="2223866"/>
            <a:ext cx="15627108" cy="6099381"/>
          </a:xfrm>
          <a:prstGeom prst="rect">
            <a:avLst/>
          </a:prstGeom>
        </p:spPr>
        <p:txBody>
          <a:bodyPr anchor="t" rtlCol="false" tIns="0" lIns="0" bIns="0" rIns="0">
            <a:spAutoFit/>
          </a:bodyPr>
          <a:lstStyle/>
          <a:p>
            <a:pPr algn="just" marL="1246760" indent="-623380" lvl="1">
              <a:lnSpc>
                <a:spcPts val="8084"/>
              </a:lnSpc>
              <a:buFont typeface="Arial"/>
              <a:buChar char="•"/>
            </a:pPr>
            <a:r>
              <a:rPr lang="en-US" sz="5774">
                <a:solidFill>
                  <a:srgbClr val="FFFFFF"/>
                </a:solidFill>
                <a:latin typeface="League Spartan"/>
                <a:ea typeface="League Spartan"/>
                <a:cs typeface="League Spartan"/>
                <a:sym typeface="League Spartan"/>
              </a:rPr>
              <a:t>What is poverty?</a:t>
            </a:r>
          </a:p>
          <a:p>
            <a:pPr algn="just" marL="1246760" indent="-623380" lvl="1">
              <a:lnSpc>
                <a:spcPts val="8084"/>
              </a:lnSpc>
              <a:buFont typeface="Arial"/>
              <a:buChar char="•"/>
            </a:pPr>
            <a:r>
              <a:rPr lang="en-US" sz="5774">
                <a:solidFill>
                  <a:srgbClr val="FFFFFF"/>
                </a:solidFill>
                <a:latin typeface="League Spartan"/>
                <a:ea typeface="League Spartan"/>
                <a:cs typeface="League Spartan"/>
                <a:sym typeface="League Spartan"/>
              </a:rPr>
              <a:t>Extent of poverty</a:t>
            </a:r>
          </a:p>
          <a:p>
            <a:pPr algn="just" marL="1246760" indent="-623380" lvl="1">
              <a:lnSpc>
                <a:spcPts val="8084"/>
              </a:lnSpc>
              <a:buFont typeface="Arial"/>
              <a:buChar char="•"/>
            </a:pPr>
            <a:r>
              <a:rPr lang="en-US" sz="5774">
                <a:solidFill>
                  <a:srgbClr val="FFFFFF"/>
                </a:solidFill>
                <a:latin typeface="League Spartan"/>
                <a:ea typeface="League Spartan"/>
                <a:cs typeface="League Spartan"/>
                <a:sym typeface="League Spartan"/>
              </a:rPr>
              <a:t>Causes of poverty</a:t>
            </a:r>
          </a:p>
          <a:p>
            <a:pPr algn="just" marL="1246760" indent="-623380" lvl="1">
              <a:lnSpc>
                <a:spcPts val="8084"/>
              </a:lnSpc>
              <a:buFont typeface="Arial"/>
              <a:buChar char="•"/>
            </a:pPr>
            <a:r>
              <a:rPr lang="en-US" sz="5774">
                <a:solidFill>
                  <a:srgbClr val="FFFFFF"/>
                </a:solidFill>
                <a:latin typeface="League Spartan"/>
                <a:ea typeface="League Spartan"/>
                <a:cs typeface="League Spartan"/>
                <a:sym typeface="League Spartan"/>
              </a:rPr>
              <a:t>Effects of poverty</a:t>
            </a:r>
          </a:p>
          <a:p>
            <a:pPr algn="just" marL="1246761" indent="-623380" lvl="1">
              <a:lnSpc>
                <a:spcPts val="8084"/>
              </a:lnSpc>
              <a:buFont typeface="Arial"/>
              <a:buChar char="•"/>
            </a:pPr>
            <a:r>
              <a:rPr lang="en-US" sz="5774">
                <a:solidFill>
                  <a:srgbClr val="FFFFFF"/>
                </a:solidFill>
                <a:latin typeface="League Spartan"/>
                <a:ea typeface="League Spartan"/>
                <a:cs typeface="League Spartan"/>
                <a:sym typeface="League Spartan"/>
              </a:rPr>
              <a:t>Solutions to poverty</a:t>
            </a:r>
          </a:p>
          <a:p>
            <a:pPr algn="just" marL="1246760" indent="-623380" lvl="1">
              <a:lnSpc>
                <a:spcPts val="8084"/>
              </a:lnSpc>
              <a:buFont typeface="Arial"/>
              <a:buChar char="•"/>
            </a:pPr>
            <a:r>
              <a:rPr lang="en-US" sz="5774">
                <a:solidFill>
                  <a:srgbClr val="FFFFFF"/>
                </a:solidFill>
                <a:latin typeface="League Spartan"/>
                <a:ea typeface="League Spartan"/>
                <a:cs typeface="League Spartan"/>
                <a:sym typeface="League Spartan"/>
              </a:rPr>
              <a:t>Policy ideas</a:t>
            </a:r>
          </a:p>
        </p:txBody>
      </p:sp>
    </p:spTree>
  </p:cSld>
  <p:clrMapOvr>
    <a:masterClrMapping/>
  </p:clrMapOvr>
</p:sld>
</file>

<file path=ppt/slides/slide20.xml><?xml version="1.0" encoding="utf-8"?>
<p:sld xmlns:p="http://schemas.openxmlformats.org/presentationml/2006/main" xmlns:a="http://schemas.openxmlformats.org/drawingml/2006/main" xmlns:r="http://schemas.openxmlformats.org/officeDocument/2006/relationships">
  <p:cSld>
    <p:bg>
      <p:bgPr>
        <a:solidFill>
          <a:srgbClr val="009CFF"/>
        </a:solidFill>
      </p:bgPr>
    </p:bg>
    <p:spTree>
      <p:nvGrpSpPr>
        <p:cNvPr id="1" name=""/>
        <p:cNvGrpSpPr/>
        <p:nvPr/>
      </p:nvGrpSpPr>
      <p:grpSpPr>
        <a:xfrm>
          <a:off x="0" y="0"/>
          <a:ext cx="0" cy="0"/>
          <a:chOff x="0" y="0"/>
          <a:chExt cx="0" cy="0"/>
        </a:xfrm>
      </p:grpSpPr>
      <p:sp>
        <p:nvSpPr>
          <p:cNvPr name="Freeform 2" id="2"/>
          <p:cNvSpPr/>
          <p:nvPr/>
        </p:nvSpPr>
        <p:spPr>
          <a:xfrm flipH="false" flipV="false" rot="0">
            <a:off x="14592680" y="6851355"/>
            <a:ext cx="4813889" cy="4813889"/>
          </a:xfrm>
          <a:custGeom>
            <a:avLst/>
            <a:gdLst/>
            <a:ahLst/>
            <a:cxnLst/>
            <a:rect r="r" b="b" t="t" l="l"/>
            <a:pathLst>
              <a:path h="4813889" w="4813889">
                <a:moveTo>
                  <a:pt x="0" y="0"/>
                </a:moveTo>
                <a:lnTo>
                  <a:pt x="4813889" y="0"/>
                </a:lnTo>
                <a:lnTo>
                  <a:pt x="4813889" y="4813890"/>
                </a:lnTo>
                <a:lnTo>
                  <a:pt x="0" y="4813890"/>
                </a:lnTo>
                <a:lnTo>
                  <a:pt x="0" y="0"/>
                </a:lnTo>
                <a:close/>
              </a:path>
            </a:pathLst>
          </a:custGeom>
          <a:blipFill>
            <a:blip r:embed="rId2"/>
            <a:stretch>
              <a:fillRect l="0" t="0" r="0" b="0"/>
            </a:stretch>
          </a:blipFill>
        </p:spPr>
      </p:sp>
      <p:grpSp>
        <p:nvGrpSpPr>
          <p:cNvPr name="Group 3" id="3"/>
          <p:cNvGrpSpPr/>
          <p:nvPr/>
        </p:nvGrpSpPr>
        <p:grpSpPr>
          <a:xfrm rot="0">
            <a:off x="14515032" y="-3779210"/>
            <a:ext cx="5488535" cy="5488535"/>
            <a:chOff x="0" y="0"/>
            <a:chExt cx="6350000" cy="6350000"/>
          </a:xfrm>
        </p:grpSpPr>
        <p:sp>
          <p:nvSpPr>
            <p:cNvPr name="Freeform 4" id="4"/>
            <p:cNvSpPr/>
            <p:nvPr/>
          </p:nvSpPr>
          <p:spPr>
            <a:xfrm flipH="false" flipV="false" rot="0">
              <a:off x="0" y="0"/>
              <a:ext cx="6350000" cy="6350000"/>
            </a:xfrm>
            <a:custGeom>
              <a:avLst/>
              <a:gdLst/>
              <a:ahLst/>
              <a:cxnLst/>
              <a:rect r="r" b="b" t="t" l="l"/>
              <a:pathLst>
                <a:path h="6350000" w="6350000">
                  <a:moveTo>
                    <a:pt x="3175000" y="0"/>
                  </a:moveTo>
                  <a:cubicBezTo>
                    <a:pt x="1421496" y="0"/>
                    <a:pt x="0" y="1421496"/>
                    <a:pt x="0" y="3175000"/>
                  </a:cubicBezTo>
                  <a:cubicBezTo>
                    <a:pt x="0" y="4928504"/>
                    <a:pt x="1421496" y="6350000"/>
                    <a:pt x="3175000" y="6350000"/>
                  </a:cubicBezTo>
                  <a:cubicBezTo>
                    <a:pt x="4928504" y="6350000"/>
                    <a:pt x="6350000" y="4928504"/>
                    <a:pt x="6350000" y="3175000"/>
                  </a:cubicBezTo>
                  <a:cubicBezTo>
                    <a:pt x="6350000" y="1421496"/>
                    <a:pt x="4928504" y="0"/>
                    <a:pt x="3175000" y="0"/>
                  </a:cubicBezTo>
                  <a:close/>
                </a:path>
              </a:pathLst>
            </a:custGeom>
            <a:solidFill>
              <a:srgbClr val="FFFFFF"/>
            </a:solidFill>
          </p:spPr>
        </p:sp>
      </p:grpSp>
      <p:sp>
        <p:nvSpPr>
          <p:cNvPr name="Freeform 5" id="5"/>
          <p:cNvSpPr/>
          <p:nvPr/>
        </p:nvSpPr>
        <p:spPr>
          <a:xfrm flipH="false" flipV="false" rot="0">
            <a:off x="15740803" y="221823"/>
            <a:ext cx="2172282" cy="897343"/>
          </a:xfrm>
          <a:custGeom>
            <a:avLst/>
            <a:gdLst/>
            <a:ahLst/>
            <a:cxnLst/>
            <a:rect r="r" b="b" t="t" l="l"/>
            <a:pathLst>
              <a:path h="897343" w="2172282">
                <a:moveTo>
                  <a:pt x="0" y="0"/>
                </a:moveTo>
                <a:lnTo>
                  <a:pt x="2172282" y="0"/>
                </a:lnTo>
                <a:lnTo>
                  <a:pt x="2172282" y="897343"/>
                </a:lnTo>
                <a:lnTo>
                  <a:pt x="0" y="897343"/>
                </a:lnTo>
                <a:lnTo>
                  <a:pt x="0" y="0"/>
                </a:lnTo>
                <a:close/>
              </a:path>
            </a:pathLst>
          </a:custGeom>
          <a:blipFill>
            <a:blip r:embed="rId3"/>
            <a:stretch>
              <a:fillRect l="0" t="0" r="0" b="0"/>
            </a:stretch>
          </a:blipFill>
        </p:spPr>
      </p:sp>
      <p:sp>
        <p:nvSpPr>
          <p:cNvPr name="TextBox 6" id="6"/>
          <p:cNvSpPr txBox="true"/>
          <p:nvPr/>
        </p:nvSpPr>
        <p:spPr>
          <a:xfrm rot="0">
            <a:off x="4262636" y="2207092"/>
            <a:ext cx="9762729" cy="5175421"/>
          </a:xfrm>
          <a:prstGeom prst="rect">
            <a:avLst/>
          </a:prstGeom>
        </p:spPr>
        <p:txBody>
          <a:bodyPr anchor="t" rtlCol="false" tIns="0" lIns="0" bIns="0" rIns="0">
            <a:spAutoFit/>
          </a:bodyPr>
          <a:lstStyle/>
          <a:p>
            <a:pPr algn="ctr">
              <a:lnSpc>
                <a:spcPts val="10315"/>
              </a:lnSpc>
            </a:pPr>
            <a:r>
              <a:rPr lang="en-US" sz="7368">
                <a:solidFill>
                  <a:srgbClr val="FFFFFF"/>
                </a:solidFill>
                <a:latin typeface="League Spartan"/>
                <a:ea typeface="League Spartan"/>
                <a:cs typeface="League Spartan"/>
                <a:sym typeface="League Spartan"/>
              </a:rPr>
              <a:t>@CPW_Scotland</a:t>
            </a:r>
          </a:p>
          <a:p>
            <a:pPr algn="ctr">
              <a:lnSpc>
                <a:spcPts val="10315"/>
              </a:lnSpc>
            </a:pPr>
            <a:r>
              <a:rPr lang="en-US" sz="7368">
                <a:solidFill>
                  <a:srgbClr val="FFFFFF"/>
                </a:solidFill>
                <a:latin typeface="League Spartan"/>
                <a:ea typeface="League Spartan"/>
                <a:cs typeface="League Spartan"/>
                <a:sym typeface="League Spartan"/>
              </a:rPr>
              <a:t>@PovertyAlliance</a:t>
            </a:r>
          </a:p>
          <a:p>
            <a:pPr algn="ctr">
              <a:lnSpc>
                <a:spcPts val="10315"/>
              </a:lnSpc>
            </a:pPr>
            <a:r>
              <a:rPr lang="en-US" sz="7368">
                <a:solidFill>
                  <a:srgbClr val="FFFFFF"/>
                </a:solidFill>
                <a:latin typeface="League Spartan"/>
                <a:ea typeface="League Spartan"/>
                <a:cs typeface="League Spartan"/>
                <a:sym typeface="League Spartan"/>
              </a:rPr>
              <a:t>#ChallengePoverty </a:t>
            </a:r>
          </a:p>
          <a:p>
            <a:pPr algn="ctr">
              <a:lnSpc>
                <a:spcPts val="10315"/>
              </a:lnSpc>
            </a:pPr>
            <a:r>
              <a:rPr lang="en-US" sz="7368">
                <a:solidFill>
                  <a:srgbClr val="FFFFFF"/>
                </a:solidFill>
                <a:latin typeface="League Spartan"/>
                <a:ea typeface="League Spartan"/>
                <a:cs typeface="League Spartan"/>
                <a:sym typeface="League Spartan"/>
              </a:rPr>
              <a:t>#CPW24</a:t>
            </a:r>
          </a:p>
        </p:txBody>
      </p:sp>
      <p:grpSp>
        <p:nvGrpSpPr>
          <p:cNvPr name="Group 7" id="7"/>
          <p:cNvGrpSpPr/>
          <p:nvPr/>
        </p:nvGrpSpPr>
        <p:grpSpPr>
          <a:xfrm rot="0">
            <a:off x="1028700" y="9258300"/>
            <a:ext cx="14345240" cy="472440"/>
            <a:chOff x="0" y="0"/>
            <a:chExt cx="19126987" cy="629920"/>
          </a:xfrm>
        </p:grpSpPr>
        <p:sp>
          <p:nvSpPr>
            <p:cNvPr name="TextBox 8" id="8"/>
            <p:cNvSpPr txBox="true"/>
            <p:nvPr/>
          </p:nvSpPr>
          <p:spPr>
            <a:xfrm rot="0">
              <a:off x="16521020" y="-57150"/>
              <a:ext cx="2605967" cy="687070"/>
            </a:xfrm>
            <a:prstGeom prst="rect">
              <a:avLst/>
            </a:prstGeom>
          </p:spPr>
          <p:txBody>
            <a:bodyPr anchor="t" rtlCol="false" tIns="0" lIns="0" bIns="0" rIns="0">
              <a:spAutoFit/>
            </a:bodyPr>
            <a:lstStyle/>
            <a:p>
              <a:pPr algn="ctr">
                <a:lnSpc>
                  <a:spcPts val="4409"/>
                </a:lnSpc>
              </a:pPr>
              <a:r>
                <a:rPr lang="en-US" sz="3150">
                  <a:solidFill>
                    <a:srgbClr val="FFFFFF"/>
                  </a:solidFill>
                  <a:latin typeface="League Spartan"/>
                  <a:ea typeface="League Spartan"/>
                  <a:cs typeface="League Spartan"/>
                  <a:sym typeface="League Spartan"/>
                </a:rPr>
                <a:t>#CPW24</a:t>
              </a:r>
            </a:p>
          </p:txBody>
        </p:sp>
        <p:sp>
          <p:nvSpPr>
            <p:cNvPr name="TextBox 9" id="9"/>
            <p:cNvSpPr txBox="true"/>
            <p:nvPr/>
          </p:nvSpPr>
          <p:spPr>
            <a:xfrm rot="0">
              <a:off x="9493911" y="-57150"/>
              <a:ext cx="5526307" cy="687070"/>
            </a:xfrm>
            <a:prstGeom prst="rect">
              <a:avLst/>
            </a:prstGeom>
          </p:spPr>
          <p:txBody>
            <a:bodyPr anchor="t" rtlCol="false" tIns="0" lIns="0" bIns="0" rIns="0">
              <a:spAutoFit/>
            </a:bodyPr>
            <a:lstStyle/>
            <a:p>
              <a:pPr algn="ctr">
                <a:lnSpc>
                  <a:spcPts val="4410"/>
                </a:lnSpc>
              </a:pPr>
              <a:r>
                <a:rPr lang="en-US" sz="3150">
                  <a:solidFill>
                    <a:srgbClr val="FFFFFF"/>
                  </a:solidFill>
                  <a:latin typeface="League Spartan"/>
                  <a:ea typeface="League Spartan"/>
                  <a:cs typeface="League Spartan"/>
                  <a:sym typeface="League Spartan"/>
                </a:rPr>
                <a:t>#ChallengePoverty</a:t>
              </a:r>
            </a:p>
          </p:txBody>
        </p:sp>
        <p:sp>
          <p:nvSpPr>
            <p:cNvPr name="TextBox 10" id="10"/>
            <p:cNvSpPr txBox="true"/>
            <p:nvPr/>
          </p:nvSpPr>
          <p:spPr>
            <a:xfrm rot="0">
              <a:off x="0" y="-62230"/>
              <a:ext cx="7322382" cy="687070"/>
            </a:xfrm>
            <a:prstGeom prst="rect">
              <a:avLst/>
            </a:prstGeom>
          </p:spPr>
          <p:txBody>
            <a:bodyPr anchor="t" rtlCol="false" tIns="0" lIns="0" bIns="0" rIns="0">
              <a:spAutoFit/>
            </a:bodyPr>
            <a:lstStyle/>
            <a:p>
              <a:pPr algn="ctr">
                <a:lnSpc>
                  <a:spcPts val="4410"/>
                </a:lnSpc>
              </a:pPr>
              <a:r>
                <a:rPr lang="en-US" sz="3150">
                  <a:solidFill>
                    <a:srgbClr val="FFFFFF"/>
                  </a:solidFill>
                  <a:latin typeface="League Spartan"/>
                  <a:ea typeface="League Spartan"/>
                  <a:cs typeface="League Spartan"/>
                  <a:sym typeface="League Spartan"/>
                </a:rPr>
                <a:t>povertyalliance.org/CPW</a:t>
              </a:r>
            </a:p>
          </p:txBody>
        </p:sp>
      </p:grpSp>
    </p:spTree>
  </p:cSld>
  <p:clrMapOvr>
    <a:masterClrMapping/>
  </p:clrMapOvr>
</p:sld>
</file>

<file path=ppt/slides/slide3.xml><?xml version="1.0" encoding="utf-8"?>
<p:sld xmlns:p="http://schemas.openxmlformats.org/presentationml/2006/main" xmlns:a="http://schemas.openxmlformats.org/drawingml/2006/main" xmlns:r="http://schemas.openxmlformats.org/officeDocument/2006/relationships">
  <p:cSld>
    <p:bg>
      <p:bgPr>
        <a:solidFill>
          <a:srgbClr val="009CFF"/>
        </a:solidFill>
      </p:bgPr>
    </p:bg>
    <p:spTree>
      <p:nvGrpSpPr>
        <p:cNvPr id="1" name=""/>
        <p:cNvGrpSpPr/>
        <p:nvPr/>
      </p:nvGrpSpPr>
      <p:grpSpPr>
        <a:xfrm>
          <a:off x="0" y="0"/>
          <a:ext cx="0" cy="0"/>
          <a:chOff x="0" y="0"/>
          <a:chExt cx="0" cy="0"/>
        </a:xfrm>
      </p:grpSpPr>
      <p:sp>
        <p:nvSpPr>
          <p:cNvPr name="Freeform 2" id="2"/>
          <p:cNvSpPr/>
          <p:nvPr/>
        </p:nvSpPr>
        <p:spPr>
          <a:xfrm flipH="false" flipV="false" rot="0">
            <a:off x="14592680" y="6851355"/>
            <a:ext cx="4813889" cy="4813889"/>
          </a:xfrm>
          <a:custGeom>
            <a:avLst/>
            <a:gdLst/>
            <a:ahLst/>
            <a:cxnLst/>
            <a:rect r="r" b="b" t="t" l="l"/>
            <a:pathLst>
              <a:path h="4813889" w="4813889">
                <a:moveTo>
                  <a:pt x="0" y="0"/>
                </a:moveTo>
                <a:lnTo>
                  <a:pt x="4813889" y="0"/>
                </a:lnTo>
                <a:lnTo>
                  <a:pt x="4813889" y="4813890"/>
                </a:lnTo>
                <a:lnTo>
                  <a:pt x="0" y="4813890"/>
                </a:lnTo>
                <a:lnTo>
                  <a:pt x="0" y="0"/>
                </a:lnTo>
                <a:close/>
              </a:path>
            </a:pathLst>
          </a:custGeom>
          <a:blipFill>
            <a:blip r:embed="rId2"/>
            <a:stretch>
              <a:fillRect l="0" t="0" r="0" b="0"/>
            </a:stretch>
          </a:blipFill>
        </p:spPr>
      </p:sp>
      <p:sp>
        <p:nvSpPr>
          <p:cNvPr name="Freeform 3" id="3"/>
          <p:cNvSpPr/>
          <p:nvPr/>
        </p:nvSpPr>
        <p:spPr>
          <a:xfrm flipH="false" flipV="false" rot="0">
            <a:off x="1028700" y="2615022"/>
            <a:ext cx="1191495" cy="1667487"/>
          </a:xfrm>
          <a:custGeom>
            <a:avLst/>
            <a:gdLst/>
            <a:ahLst/>
            <a:cxnLst/>
            <a:rect r="r" b="b" t="t" l="l"/>
            <a:pathLst>
              <a:path h="1667487" w="1191495">
                <a:moveTo>
                  <a:pt x="0" y="0"/>
                </a:moveTo>
                <a:lnTo>
                  <a:pt x="1191495" y="0"/>
                </a:lnTo>
                <a:lnTo>
                  <a:pt x="1191495" y="1667487"/>
                </a:lnTo>
                <a:lnTo>
                  <a:pt x="0" y="1667487"/>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Freeform 4" id="4"/>
          <p:cNvSpPr/>
          <p:nvPr/>
        </p:nvSpPr>
        <p:spPr>
          <a:xfrm flipH="false" flipV="false" rot="0">
            <a:off x="5486400" y="601218"/>
            <a:ext cx="7315200" cy="1655064"/>
          </a:xfrm>
          <a:custGeom>
            <a:avLst/>
            <a:gdLst/>
            <a:ahLst/>
            <a:cxnLst/>
            <a:rect r="r" b="b" t="t" l="l"/>
            <a:pathLst>
              <a:path h="1655064" w="7315200">
                <a:moveTo>
                  <a:pt x="0" y="0"/>
                </a:moveTo>
                <a:lnTo>
                  <a:pt x="7315200" y="0"/>
                </a:lnTo>
                <a:lnTo>
                  <a:pt x="7315200" y="1655064"/>
                </a:lnTo>
                <a:lnTo>
                  <a:pt x="0" y="1655064"/>
                </a:lnTo>
                <a:lnTo>
                  <a:pt x="0" y="0"/>
                </a:lnTo>
                <a:close/>
              </a:path>
            </a:pathLst>
          </a:custGeom>
          <a:blipFill>
            <a:blip r:embed="rId5">
              <a:extLst>
                <a:ext uri="{96DAC541-7B7A-43D3-8B79-37D633B846F1}">
                  <asvg:svgBlip xmlns:asvg="http://schemas.microsoft.com/office/drawing/2016/SVG/main" r:embed="rId6"/>
                </a:ext>
              </a:extLst>
            </a:blip>
            <a:stretch>
              <a:fillRect l="0" t="0" r="0" b="0"/>
            </a:stretch>
          </a:blipFill>
        </p:spPr>
      </p:sp>
      <p:sp>
        <p:nvSpPr>
          <p:cNvPr name="TextBox 5" id="5"/>
          <p:cNvSpPr txBox="true"/>
          <p:nvPr/>
        </p:nvSpPr>
        <p:spPr>
          <a:xfrm rot="0">
            <a:off x="6177260" y="933450"/>
            <a:ext cx="5933480" cy="895350"/>
          </a:xfrm>
          <a:prstGeom prst="rect">
            <a:avLst/>
          </a:prstGeom>
        </p:spPr>
        <p:txBody>
          <a:bodyPr anchor="t" rtlCol="false" tIns="0" lIns="0" bIns="0" rIns="0">
            <a:spAutoFit/>
          </a:bodyPr>
          <a:lstStyle/>
          <a:p>
            <a:pPr algn="ctr">
              <a:lnSpc>
                <a:spcPts val="7350"/>
              </a:lnSpc>
            </a:pPr>
            <a:r>
              <a:rPr lang="en-US" sz="5250">
                <a:solidFill>
                  <a:srgbClr val="311DA6"/>
                </a:solidFill>
                <a:latin typeface="League Spartan"/>
                <a:ea typeface="League Spartan"/>
                <a:cs typeface="League Spartan"/>
                <a:sym typeface="League Spartan"/>
              </a:rPr>
              <a:t>What is poverty?</a:t>
            </a:r>
          </a:p>
        </p:txBody>
      </p:sp>
      <p:sp>
        <p:nvSpPr>
          <p:cNvPr name="TextBox 6" id="6"/>
          <p:cNvSpPr txBox="true"/>
          <p:nvPr/>
        </p:nvSpPr>
        <p:spPr>
          <a:xfrm rot="0">
            <a:off x="2503640" y="2885509"/>
            <a:ext cx="16324118" cy="1384300"/>
          </a:xfrm>
          <a:prstGeom prst="rect">
            <a:avLst/>
          </a:prstGeom>
        </p:spPr>
        <p:txBody>
          <a:bodyPr anchor="t" rtlCol="false" tIns="0" lIns="0" bIns="0" rIns="0">
            <a:spAutoFit/>
          </a:bodyPr>
          <a:lstStyle/>
          <a:p>
            <a:pPr algn="l">
              <a:lnSpc>
                <a:spcPts val="5599"/>
              </a:lnSpc>
            </a:pPr>
            <a:r>
              <a:rPr lang="en-US" sz="3999">
                <a:solidFill>
                  <a:srgbClr val="FFFFFF"/>
                </a:solidFill>
                <a:latin typeface="League Spartan"/>
                <a:ea typeface="League Spartan"/>
                <a:cs typeface="League Spartan"/>
                <a:sym typeface="League Spartan"/>
              </a:rPr>
              <a:t>Activity 1: </a:t>
            </a:r>
            <a:r>
              <a:rPr lang="en-US" sz="3999" u="sng">
                <a:solidFill>
                  <a:srgbClr val="FFFFFF"/>
                </a:solidFill>
                <a:latin typeface="League Spartan"/>
                <a:ea typeface="League Spartan"/>
                <a:cs typeface="League Spartan"/>
                <a:sym typeface="League Spartan"/>
                <a:hlinkClick r:id="rId7" tooltip="https://www.youtube.com/watch?v=v3GDxEYl6Qg"/>
              </a:rPr>
              <a:t>Watch Breadline Kids</a:t>
            </a:r>
            <a:r>
              <a:rPr lang="en-US" sz="3999">
                <a:solidFill>
                  <a:srgbClr val="FFFFFF"/>
                </a:solidFill>
                <a:latin typeface="League Spartan"/>
                <a:ea typeface="League Spartan"/>
                <a:cs typeface="League Spartan"/>
                <a:sym typeface="League Spartan"/>
              </a:rPr>
              <a:t> [BBC documentary] </a:t>
            </a:r>
          </a:p>
          <a:p>
            <a:pPr algn="l">
              <a:lnSpc>
                <a:spcPts val="5600"/>
              </a:lnSpc>
            </a:pPr>
            <a:r>
              <a:rPr lang="en-US" sz="4000">
                <a:solidFill>
                  <a:srgbClr val="FFFFFF"/>
                </a:solidFill>
                <a:latin typeface="League Spartan"/>
                <a:ea typeface="League Spartan"/>
                <a:cs typeface="League Spartan"/>
                <a:sym typeface="League Spartan"/>
              </a:rPr>
              <a:t>[from 17:07]</a:t>
            </a:r>
          </a:p>
        </p:txBody>
      </p:sp>
      <p:sp>
        <p:nvSpPr>
          <p:cNvPr name="TextBox 7" id="7"/>
          <p:cNvSpPr txBox="true"/>
          <p:nvPr/>
        </p:nvSpPr>
        <p:spPr>
          <a:xfrm rot="0">
            <a:off x="1105175" y="5057775"/>
            <a:ext cx="9719072" cy="695325"/>
          </a:xfrm>
          <a:prstGeom prst="rect">
            <a:avLst/>
          </a:prstGeom>
        </p:spPr>
        <p:txBody>
          <a:bodyPr anchor="t" rtlCol="false" tIns="0" lIns="0" bIns="0" rIns="0">
            <a:spAutoFit/>
          </a:bodyPr>
          <a:lstStyle/>
          <a:p>
            <a:pPr algn="ctr">
              <a:lnSpc>
                <a:spcPts val="5600"/>
              </a:lnSpc>
            </a:pPr>
            <a:r>
              <a:rPr lang="en-US" sz="4000">
                <a:solidFill>
                  <a:srgbClr val="FFFFFF"/>
                </a:solidFill>
                <a:latin typeface="League Spartan"/>
                <a:ea typeface="League Spartan"/>
                <a:cs typeface="League Spartan"/>
                <a:sym typeface="League Spartan"/>
              </a:rPr>
              <a:t>In pairs, think about these questions:</a:t>
            </a:r>
          </a:p>
        </p:txBody>
      </p:sp>
      <p:sp>
        <p:nvSpPr>
          <p:cNvPr name="TextBox 8" id="8"/>
          <p:cNvSpPr txBox="true"/>
          <p:nvPr/>
        </p:nvSpPr>
        <p:spPr>
          <a:xfrm rot="0">
            <a:off x="1312145" y="6398375"/>
            <a:ext cx="13280535" cy="2025015"/>
          </a:xfrm>
          <a:prstGeom prst="rect">
            <a:avLst/>
          </a:prstGeom>
        </p:spPr>
        <p:txBody>
          <a:bodyPr anchor="t" rtlCol="false" tIns="0" lIns="0" bIns="0" rIns="0">
            <a:spAutoFit/>
          </a:bodyPr>
          <a:lstStyle/>
          <a:p>
            <a:pPr algn="l" marL="842007" indent="-421003" lvl="1">
              <a:lnSpc>
                <a:spcPts val="5459"/>
              </a:lnSpc>
              <a:buFont typeface="Arial"/>
              <a:buChar char="•"/>
            </a:pPr>
            <a:r>
              <a:rPr lang="en-US" sz="3899">
                <a:solidFill>
                  <a:srgbClr val="FFFFFF"/>
                </a:solidFill>
                <a:latin typeface="League Spartan"/>
                <a:ea typeface="League Spartan"/>
                <a:cs typeface="League Spartan"/>
                <a:sym typeface="League Spartan"/>
              </a:rPr>
              <a:t>What does it mean to be 'on the breadline'?</a:t>
            </a:r>
          </a:p>
          <a:p>
            <a:pPr algn="l" marL="842007" indent="-421003" lvl="1">
              <a:lnSpc>
                <a:spcPts val="5459"/>
              </a:lnSpc>
              <a:buFont typeface="Arial"/>
              <a:buChar char="•"/>
            </a:pPr>
            <a:r>
              <a:rPr lang="en-US" sz="3899">
                <a:solidFill>
                  <a:srgbClr val="FFFFFF"/>
                </a:solidFill>
                <a:latin typeface="League Spartan"/>
                <a:ea typeface="League Spartan"/>
                <a:cs typeface="League Spartan"/>
                <a:sym typeface="League Spartan"/>
              </a:rPr>
              <a:t>What are the financial, physical and emotional challenges that the families face?</a:t>
            </a:r>
          </a:p>
        </p:txBody>
      </p:sp>
    </p:spTree>
  </p:cSld>
  <p:clrMapOvr>
    <a:masterClrMapping/>
  </p:clrMapOvr>
</p:sld>
</file>

<file path=ppt/slides/slide4.xml><?xml version="1.0" encoding="utf-8"?>
<p:sld xmlns:p="http://schemas.openxmlformats.org/presentationml/2006/main" xmlns:a="http://schemas.openxmlformats.org/drawingml/2006/main" xmlns:r="http://schemas.openxmlformats.org/officeDocument/2006/relationships">
  <p:cSld>
    <p:bg>
      <p:bgPr>
        <a:solidFill>
          <a:srgbClr val="009CFF"/>
        </a:solidFill>
      </p:bgPr>
    </p:bg>
    <p:spTree>
      <p:nvGrpSpPr>
        <p:cNvPr id="1" name=""/>
        <p:cNvGrpSpPr/>
        <p:nvPr/>
      </p:nvGrpSpPr>
      <p:grpSpPr>
        <a:xfrm>
          <a:off x="0" y="0"/>
          <a:ext cx="0" cy="0"/>
          <a:chOff x="0" y="0"/>
          <a:chExt cx="0" cy="0"/>
        </a:xfrm>
      </p:grpSpPr>
      <p:sp>
        <p:nvSpPr>
          <p:cNvPr name="Freeform 2" id="2"/>
          <p:cNvSpPr/>
          <p:nvPr/>
        </p:nvSpPr>
        <p:spPr>
          <a:xfrm flipH="false" flipV="false" rot="0">
            <a:off x="14592680" y="6851355"/>
            <a:ext cx="4813889" cy="4813889"/>
          </a:xfrm>
          <a:custGeom>
            <a:avLst/>
            <a:gdLst/>
            <a:ahLst/>
            <a:cxnLst/>
            <a:rect r="r" b="b" t="t" l="l"/>
            <a:pathLst>
              <a:path h="4813889" w="4813889">
                <a:moveTo>
                  <a:pt x="0" y="0"/>
                </a:moveTo>
                <a:lnTo>
                  <a:pt x="4813889" y="0"/>
                </a:lnTo>
                <a:lnTo>
                  <a:pt x="4813889" y="4813890"/>
                </a:lnTo>
                <a:lnTo>
                  <a:pt x="0" y="4813890"/>
                </a:lnTo>
                <a:lnTo>
                  <a:pt x="0" y="0"/>
                </a:lnTo>
                <a:close/>
              </a:path>
            </a:pathLst>
          </a:custGeom>
          <a:blipFill>
            <a:blip r:embed="rId2"/>
            <a:stretch>
              <a:fillRect l="0" t="0" r="0" b="0"/>
            </a:stretch>
          </a:blipFill>
        </p:spPr>
      </p:sp>
      <p:sp>
        <p:nvSpPr>
          <p:cNvPr name="Freeform 3" id="3"/>
          <p:cNvSpPr/>
          <p:nvPr/>
        </p:nvSpPr>
        <p:spPr>
          <a:xfrm flipH="false" flipV="false" rot="0">
            <a:off x="5486400" y="601218"/>
            <a:ext cx="7315200" cy="1655064"/>
          </a:xfrm>
          <a:custGeom>
            <a:avLst/>
            <a:gdLst/>
            <a:ahLst/>
            <a:cxnLst/>
            <a:rect r="r" b="b" t="t" l="l"/>
            <a:pathLst>
              <a:path h="1655064" w="7315200">
                <a:moveTo>
                  <a:pt x="0" y="0"/>
                </a:moveTo>
                <a:lnTo>
                  <a:pt x="7315200" y="0"/>
                </a:lnTo>
                <a:lnTo>
                  <a:pt x="7315200" y="1655064"/>
                </a:lnTo>
                <a:lnTo>
                  <a:pt x="0" y="1655064"/>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TextBox 4" id="4"/>
          <p:cNvSpPr txBox="true"/>
          <p:nvPr/>
        </p:nvSpPr>
        <p:spPr>
          <a:xfrm rot="0">
            <a:off x="6177260" y="933450"/>
            <a:ext cx="5933480" cy="895350"/>
          </a:xfrm>
          <a:prstGeom prst="rect">
            <a:avLst/>
          </a:prstGeom>
        </p:spPr>
        <p:txBody>
          <a:bodyPr anchor="t" rtlCol="false" tIns="0" lIns="0" bIns="0" rIns="0">
            <a:spAutoFit/>
          </a:bodyPr>
          <a:lstStyle/>
          <a:p>
            <a:pPr algn="ctr">
              <a:lnSpc>
                <a:spcPts val="7350"/>
              </a:lnSpc>
            </a:pPr>
            <a:r>
              <a:rPr lang="en-US" sz="5250">
                <a:solidFill>
                  <a:srgbClr val="311DA6"/>
                </a:solidFill>
                <a:latin typeface="League Spartan"/>
                <a:ea typeface="League Spartan"/>
                <a:cs typeface="League Spartan"/>
                <a:sym typeface="League Spartan"/>
              </a:rPr>
              <a:t>What is poverty?</a:t>
            </a:r>
          </a:p>
        </p:txBody>
      </p:sp>
      <p:sp>
        <p:nvSpPr>
          <p:cNvPr name="TextBox 5" id="5"/>
          <p:cNvSpPr txBox="true"/>
          <p:nvPr/>
        </p:nvSpPr>
        <p:spPr>
          <a:xfrm rot="0">
            <a:off x="1350678" y="2673183"/>
            <a:ext cx="4520327" cy="688975"/>
          </a:xfrm>
          <a:prstGeom prst="rect">
            <a:avLst/>
          </a:prstGeom>
        </p:spPr>
        <p:txBody>
          <a:bodyPr anchor="t" rtlCol="false" tIns="0" lIns="0" bIns="0" rIns="0">
            <a:spAutoFit/>
          </a:bodyPr>
          <a:lstStyle/>
          <a:p>
            <a:pPr algn="ctr">
              <a:lnSpc>
                <a:spcPts val="5600"/>
              </a:lnSpc>
            </a:pPr>
            <a:r>
              <a:rPr lang="en-US" sz="4000">
                <a:solidFill>
                  <a:srgbClr val="FFFFFF"/>
                </a:solidFill>
                <a:latin typeface="League Spartan"/>
                <a:ea typeface="League Spartan"/>
                <a:cs typeface="League Spartan"/>
                <a:sym typeface="League Spartan"/>
              </a:rPr>
              <a:t>What is poverty?</a:t>
            </a:r>
          </a:p>
        </p:txBody>
      </p:sp>
      <p:sp>
        <p:nvSpPr>
          <p:cNvPr name="TextBox 6" id="6"/>
          <p:cNvSpPr txBox="true"/>
          <p:nvPr/>
        </p:nvSpPr>
        <p:spPr>
          <a:xfrm rot="0">
            <a:off x="1350797" y="5513583"/>
            <a:ext cx="7072789" cy="688975"/>
          </a:xfrm>
          <a:prstGeom prst="rect">
            <a:avLst/>
          </a:prstGeom>
        </p:spPr>
        <p:txBody>
          <a:bodyPr anchor="t" rtlCol="false" tIns="0" lIns="0" bIns="0" rIns="0">
            <a:spAutoFit/>
          </a:bodyPr>
          <a:lstStyle/>
          <a:p>
            <a:pPr algn="ctr">
              <a:lnSpc>
                <a:spcPts val="5600"/>
              </a:lnSpc>
            </a:pPr>
            <a:r>
              <a:rPr lang="en-US" sz="4000">
                <a:solidFill>
                  <a:srgbClr val="FFFFFF"/>
                </a:solidFill>
                <a:latin typeface="League Spartan"/>
                <a:ea typeface="League Spartan"/>
                <a:cs typeface="League Spartan"/>
                <a:sym typeface="League Spartan"/>
              </a:rPr>
              <a:t>How is poverty measured?</a:t>
            </a:r>
          </a:p>
        </p:txBody>
      </p:sp>
      <p:sp>
        <p:nvSpPr>
          <p:cNvPr name="TextBox 7" id="7"/>
          <p:cNvSpPr txBox="true"/>
          <p:nvPr/>
        </p:nvSpPr>
        <p:spPr>
          <a:xfrm rot="0">
            <a:off x="1350489" y="6337935"/>
            <a:ext cx="13826680" cy="2739390"/>
          </a:xfrm>
          <a:prstGeom prst="rect">
            <a:avLst/>
          </a:prstGeom>
        </p:spPr>
        <p:txBody>
          <a:bodyPr anchor="t" rtlCol="false" tIns="0" lIns="0" bIns="0" rIns="0">
            <a:spAutoFit/>
          </a:bodyPr>
          <a:lstStyle/>
          <a:p>
            <a:pPr algn="l">
              <a:lnSpc>
                <a:spcPts val="4409"/>
              </a:lnSpc>
            </a:pPr>
            <a:r>
              <a:rPr lang="en-US" sz="3150">
                <a:solidFill>
                  <a:srgbClr val="FFFFFF"/>
                </a:solidFill>
                <a:latin typeface="League Spartan"/>
                <a:ea typeface="League Spartan"/>
                <a:cs typeface="League Spartan"/>
                <a:sym typeface="League Spartan"/>
              </a:rPr>
              <a:t>The measure used by the Scottish and UK Governments is Households below the average income (HBAI). You are considered to be living in poverty if your household income is less than 60% of the median household income.</a:t>
            </a:r>
          </a:p>
          <a:p>
            <a:pPr algn="l">
              <a:lnSpc>
                <a:spcPts val="4409"/>
              </a:lnSpc>
            </a:pPr>
          </a:p>
        </p:txBody>
      </p:sp>
      <p:sp>
        <p:nvSpPr>
          <p:cNvPr name="TextBox 8" id="8"/>
          <p:cNvSpPr txBox="true"/>
          <p:nvPr/>
        </p:nvSpPr>
        <p:spPr>
          <a:xfrm rot="0">
            <a:off x="1350489" y="3552484"/>
            <a:ext cx="15649136" cy="2186940"/>
          </a:xfrm>
          <a:prstGeom prst="rect">
            <a:avLst/>
          </a:prstGeom>
        </p:spPr>
        <p:txBody>
          <a:bodyPr anchor="t" rtlCol="false" tIns="0" lIns="0" bIns="0" rIns="0">
            <a:spAutoFit/>
          </a:bodyPr>
          <a:lstStyle/>
          <a:p>
            <a:pPr algn="l">
              <a:lnSpc>
                <a:spcPts val="4409"/>
              </a:lnSpc>
            </a:pPr>
            <a:r>
              <a:rPr lang="en-US" sz="3150">
                <a:solidFill>
                  <a:srgbClr val="FFFFFF"/>
                </a:solidFill>
                <a:latin typeface="League Spartan"/>
                <a:ea typeface="League Spartan"/>
                <a:cs typeface="League Spartan"/>
                <a:sym typeface="League Spartan"/>
              </a:rPr>
              <a:t>Poverty means not being able to make ends meet. Not being able to heat your home, pay your rent or buy essentials. It means waking up every day facing insecurity, uncertainty and impossible decisions about money.</a:t>
            </a:r>
          </a:p>
          <a:p>
            <a:pPr algn="l">
              <a:lnSpc>
                <a:spcPts val="4409"/>
              </a:lnSpc>
            </a:pPr>
          </a:p>
        </p:txBody>
      </p:sp>
    </p:spTree>
  </p:cSld>
  <p:clrMapOvr>
    <a:masterClrMapping/>
  </p:clrMapOvr>
</p:sld>
</file>

<file path=ppt/slides/slide5.xml><?xml version="1.0" encoding="utf-8"?>
<p:sld xmlns:p="http://schemas.openxmlformats.org/presentationml/2006/main" xmlns:a="http://schemas.openxmlformats.org/drawingml/2006/main" xmlns:r="http://schemas.openxmlformats.org/officeDocument/2006/relationships">
  <p:cSld>
    <p:bg>
      <p:bgPr>
        <a:solidFill>
          <a:srgbClr val="009CFF"/>
        </a:solidFill>
      </p:bgPr>
    </p:bg>
    <p:spTree>
      <p:nvGrpSpPr>
        <p:cNvPr id="1" name=""/>
        <p:cNvGrpSpPr/>
        <p:nvPr/>
      </p:nvGrpSpPr>
      <p:grpSpPr>
        <a:xfrm>
          <a:off x="0" y="0"/>
          <a:ext cx="0" cy="0"/>
          <a:chOff x="0" y="0"/>
          <a:chExt cx="0" cy="0"/>
        </a:xfrm>
      </p:grpSpPr>
      <p:sp>
        <p:nvSpPr>
          <p:cNvPr name="Freeform 2" id="2"/>
          <p:cNvSpPr/>
          <p:nvPr/>
        </p:nvSpPr>
        <p:spPr>
          <a:xfrm flipH="false" flipV="false" rot="0">
            <a:off x="14592680" y="6851355"/>
            <a:ext cx="4813889" cy="4813889"/>
          </a:xfrm>
          <a:custGeom>
            <a:avLst/>
            <a:gdLst/>
            <a:ahLst/>
            <a:cxnLst/>
            <a:rect r="r" b="b" t="t" l="l"/>
            <a:pathLst>
              <a:path h="4813889" w="4813889">
                <a:moveTo>
                  <a:pt x="0" y="0"/>
                </a:moveTo>
                <a:lnTo>
                  <a:pt x="4813889" y="0"/>
                </a:lnTo>
                <a:lnTo>
                  <a:pt x="4813889" y="4813890"/>
                </a:lnTo>
                <a:lnTo>
                  <a:pt x="0" y="4813890"/>
                </a:lnTo>
                <a:lnTo>
                  <a:pt x="0" y="0"/>
                </a:lnTo>
                <a:close/>
              </a:path>
            </a:pathLst>
          </a:custGeom>
          <a:blipFill>
            <a:blip r:embed="rId2"/>
            <a:stretch>
              <a:fillRect l="0" t="0" r="0" b="0"/>
            </a:stretch>
          </a:blipFill>
        </p:spPr>
      </p:sp>
      <p:sp>
        <p:nvSpPr>
          <p:cNvPr name="Freeform 3" id="3"/>
          <p:cNvSpPr/>
          <p:nvPr/>
        </p:nvSpPr>
        <p:spPr>
          <a:xfrm flipH="false" flipV="false" rot="0">
            <a:off x="5486400" y="601218"/>
            <a:ext cx="7315200" cy="1655064"/>
          </a:xfrm>
          <a:custGeom>
            <a:avLst/>
            <a:gdLst/>
            <a:ahLst/>
            <a:cxnLst/>
            <a:rect r="r" b="b" t="t" l="l"/>
            <a:pathLst>
              <a:path h="1655064" w="7315200">
                <a:moveTo>
                  <a:pt x="0" y="0"/>
                </a:moveTo>
                <a:lnTo>
                  <a:pt x="7315200" y="0"/>
                </a:lnTo>
                <a:lnTo>
                  <a:pt x="7315200" y="1655064"/>
                </a:lnTo>
                <a:lnTo>
                  <a:pt x="0" y="1655064"/>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TextBox 4" id="4"/>
          <p:cNvSpPr txBox="true"/>
          <p:nvPr/>
        </p:nvSpPr>
        <p:spPr>
          <a:xfrm rot="0">
            <a:off x="6152604" y="933450"/>
            <a:ext cx="5982792" cy="895350"/>
          </a:xfrm>
          <a:prstGeom prst="rect">
            <a:avLst/>
          </a:prstGeom>
        </p:spPr>
        <p:txBody>
          <a:bodyPr anchor="t" rtlCol="false" tIns="0" lIns="0" bIns="0" rIns="0">
            <a:spAutoFit/>
          </a:bodyPr>
          <a:lstStyle/>
          <a:p>
            <a:pPr algn="ctr">
              <a:lnSpc>
                <a:spcPts val="7350"/>
              </a:lnSpc>
            </a:pPr>
            <a:r>
              <a:rPr lang="en-US" sz="5250">
                <a:solidFill>
                  <a:srgbClr val="311DA6"/>
                </a:solidFill>
                <a:latin typeface="League Spartan"/>
                <a:ea typeface="League Spartan"/>
                <a:cs typeface="League Spartan"/>
                <a:sym typeface="League Spartan"/>
              </a:rPr>
              <a:t>Extent of poverty</a:t>
            </a:r>
          </a:p>
        </p:txBody>
      </p:sp>
      <p:sp>
        <p:nvSpPr>
          <p:cNvPr name="TextBox 5" id="5"/>
          <p:cNvSpPr txBox="true"/>
          <p:nvPr/>
        </p:nvSpPr>
        <p:spPr>
          <a:xfrm rot="0">
            <a:off x="1035767" y="2778760"/>
            <a:ext cx="5150148" cy="695325"/>
          </a:xfrm>
          <a:prstGeom prst="rect">
            <a:avLst/>
          </a:prstGeom>
        </p:spPr>
        <p:txBody>
          <a:bodyPr anchor="t" rtlCol="false" tIns="0" lIns="0" bIns="0" rIns="0">
            <a:spAutoFit/>
          </a:bodyPr>
          <a:lstStyle/>
          <a:p>
            <a:pPr algn="ctr">
              <a:lnSpc>
                <a:spcPts val="5600"/>
              </a:lnSpc>
            </a:pPr>
            <a:r>
              <a:rPr lang="en-US" sz="4000">
                <a:solidFill>
                  <a:srgbClr val="FFFFFF"/>
                </a:solidFill>
                <a:latin typeface="League Spartan"/>
                <a:ea typeface="League Spartan"/>
                <a:cs typeface="League Spartan"/>
                <a:sym typeface="League Spartan"/>
              </a:rPr>
              <a:t>Poverty in Scotland</a:t>
            </a:r>
          </a:p>
        </p:txBody>
      </p:sp>
      <p:sp>
        <p:nvSpPr>
          <p:cNvPr name="TextBox 6" id="6"/>
          <p:cNvSpPr txBox="true"/>
          <p:nvPr/>
        </p:nvSpPr>
        <p:spPr>
          <a:xfrm rot="0">
            <a:off x="1035767" y="5419283"/>
            <a:ext cx="3731320" cy="695325"/>
          </a:xfrm>
          <a:prstGeom prst="rect">
            <a:avLst/>
          </a:prstGeom>
        </p:spPr>
        <p:txBody>
          <a:bodyPr anchor="t" rtlCol="false" tIns="0" lIns="0" bIns="0" rIns="0">
            <a:spAutoFit/>
          </a:bodyPr>
          <a:lstStyle/>
          <a:p>
            <a:pPr algn="ctr">
              <a:lnSpc>
                <a:spcPts val="5600"/>
              </a:lnSpc>
            </a:pPr>
            <a:r>
              <a:rPr lang="en-US" sz="4000">
                <a:solidFill>
                  <a:srgbClr val="FFFFFF"/>
                </a:solidFill>
                <a:latin typeface="League Spartan"/>
                <a:ea typeface="League Spartan"/>
                <a:cs typeface="League Spartan"/>
                <a:sym typeface="League Spartan"/>
              </a:rPr>
              <a:t>Child poverty </a:t>
            </a:r>
          </a:p>
        </p:txBody>
      </p:sp>
      <p:sp>
        <p:nvSpPr>
          <p:cNvPr name="TextBox 7" id="7"/>
          <p:cNvSpPr txBox="true"/>
          <p:nvPr/>
        </p:nvSpPr>
        <p:spPr>
          <a:xfrm rot="0">
            <a:off x="1028700" y="6563213"/>
            <a:ext cx="13826680" cy="1634490"/>
          </a:xfrm>
          <a:prstGeom prst="rect">
            <a:avLst/>
          </a:prstGeom>
        </p:spPr>
        <p:txBody>
          <a:bodyPr anchor="t" rtlCol="false" tIns="0" lIns="0" bIns="0" rIns="0">
            <a:spAutoFit/>
          </a:bodyPr>
          <a:lstStyle/>
          <a:p>
            <a:pPr algn="l">
              <a:lnSpc>
                <a:spcPts val="4409"/>
              </a:lnSpc>
            </a:pPr>
            <a:r>
              <a:rPr lang="en-US" sz="3150">
                <a:solidFill>
                  <a:srgbClr val="FFFFFF"/>
                </a:solidFill>
                <a:latin typeface="League Spartan"/>
                <a:ea typeface="League Spartan"/>
                <a:cs typeface="League Spartan"/>
                <a:sym typeface="League Spartan"/>
              </a:rPr>
              <a:t>It is estimated that 24% of children (240,000 children each year) were living in relative poverty after housing costs in 2019-22. </a:t>
            </a:r>
          </a:p>
          <a:p>
            <a:pPr algn="l">
              <a:lnSpc>
                <a:spcPts val="4409"/>
              </a:lnSpc>
            </a:pPr>
          </a:p>
        </p:txBody>
      </p:sp>
      <p:sp>
        <p:nvSpPr>
          <p:cNvPr name="TextBox 8" id="8"/>
          <p:cNvSpPr txBox="true"/>
          <p:nvPr/>
        </p:nvSpPr>
        <p:spPr>
          <a:xfrm rot="0">
            <a:off x="1028700" y="3416935"/>
            <a:ext cx="15649136" cy="2186940"/>
          </a:xfrm>
          <a:prstGeom prst="rect">
            <a:avLst/>
          </a:prstGeom>
        </p:spPr>
        <p:txBody>
          <a:bodyPr anchor="t" rtlCol="false" tIns="0" lIns="0" bIns="0" rIns="0">
            <a:spAutoFit/>
          </a:bodyPr>
          <a:lstStyle/>
          <a:p>
            <a:pPr algn="l">
              <a:lnSpc>
                <a:spcPts val="4409"/>
              </a:lnSpc>
            </a:pPr>
          </a:p>
          <a:p>
            <a:pPr algn="l">
              <a:lnSpc>
                <a:spcPts val="4409"/>
              </a:lnSpc>
            </a:pPr>
            <a:r>
              <a:rPr lang="en-US" sz="3150">
                <a:solidFill>
                  <a:srgbClr val="FFFFFF"/>
                </a:solidFill>
                <a:latin typeface="League Spartan"/>
                <a:ea typeface="League Spartan"/>
                <a:cs typeface="League Spartan"/>
                <a:sym typeface="League Spartan"/>
              </a:rPr>
              <a:t>It is estimated that 21% of Scotland’s population (1.11 million people each year) were living in relative poverty after housing costs in 2019-22</a:t>
            </a:r>
          </a:p>
          <a:p>
            <a:pPr algn="l">
              <a:lnSpc>
                <a:spcPts val="4409"/>
              </a:lnSpc>
            </a:pPr>
          </a:p>
        </p:txBody>
      </p:sp>
      <p:sp>
        <p:nvSpPr>
          <p:cNvPr name="TextBox 9" id="9"/>
          <p:cNvSpPr txBox="true"/>
          <p:nvPr/>
        </p:nvSpPr>
        <p:spPr>
          <a:xfrm rot="0">
            <a:off x="1028700" y="8720455"/>
            <a:ext cx="6452116" cy="537845"/>
          </a:xfrm>
          <a:prstGeom prst="rect">
            <a:avLst/>
          </a:prstGeom>
        </p:spPr>
        <p:txBody>
          <a:bodyPr anchor="t" rtlCol="false" tIns="0" lIns="0" bIns="0" rIns="0">
            <a:spAutoFit/>
          </a:bodyPr>
          <a:lstStyle/>
          <a:p>
            <a:pPr algn="ctr">
              <a:lnSpc>
                <a:spcPts val="4480"/>
              </a:lnSpc>
              <a:spcBef>
                <a:spcPct val="0"/>
              </a:spcBef>
            </a:pPr>
            <a:r>
              <a:rPr lang="en-US" sz="3200">
                <a:solidFill>
                  <a:srgbClr val="FFFFFF"/>
                </a:solidFill>
                <a:latin typeface="League Spartan"/>
                <a:ea typeface="League Spartan"/>
                <a:cs typeface="League Spartan"/>
                <a:sym typeface="League Spartan"/>
              </a:rPr>
              <a:t>(Source: Scottish Government)</a:t>
            </a:r>
          </a:p>
        </p:txBody>
      </p:sp>
    </p:spTree>
  </p:cSld>
  <p:clrMapOvr>
    <a:masterClrMapping/>
  </p:clrMapOvr>
</p:sld>
</file>

<file path=ppt/slides/slide6.xml><?xml version="1.0" encoding="utf-8"?>
<p:sld xmlns:p="http://schemas.openxmlformats.org/presentationml/2006/main" xmlns:a="http://schemas.openxmlformats.org/drawingml/2006/main" xmlns:r="http://schemas.openxmlformats.org/officeDocument/2006/relationships">
  <p:cSld>
    <p:bg>
      <p:bgPr>
        <a:solidFill>
          <a:srgbClr val="009CFF"/>
        </a:solidFill>
      </p:bgPr>
    </p:bg>
    <p:spTree>
      <p:nvGrpSpPr>
        <p:cNvPr id="1" name=""/>
        <p:cNvGrpSpPr/>
        <p:nvPr/>
      </p:nvGrpSpPr>
      <p:grpSpPr>
        <a:xfrm>
          <a:off x="0" y="0"/>
          <a:ext cx="0" cy="0"/>
          <a:chOff x="0" y="0"/>
          <a:chExt cx="0" cy="0"/>
        </a:xfrm>
      </p:grpSpPr>
      <p:sp>
        <p:nvSpPr>
          <p:cNvPr name="Freeform 2" id="2"/>
          <p:cNvSpPr/>
          <p:nvPr/>
        </p:nvSpPr>
        <p:spPr>
          <a:xfrm flipH="false" flipV="false" rot="0">
            <a:off x="14592680" y="6851355"/>
            <a:ext cx="4813889" cy="4813889"/>
          </a:xfrm>
          <a:custGeom>
            <a:avLst/>
            <a:gdLst/>
            <a:ahLst/>
            <a:cxnLst/>
            <a:rect r="r" b="b" t="t" l="l"/>
            <a:pathLst>
              <a:path h="4813889" w="4813889">
                <a:moveTo>
                  <a:pt x="0" y="0"/>
                </a:moveTo>
                <a:lnTo>
                  <a:pt x="4813889" y="0"/>
                </a:lnTo>
                <a:lnTo>
                  <a:pt x="4813889" y="4813890"/>
                </a:lnTo>
                <a:lnTo>
                  <a:pt x="0" y="4813890"/>
                </a:lnTo>
                <a:lnTo>
                  <a:pt x="0" y="0"/>
                </a:lnTo>
                <a:close/>
              </a:path>
            </a:pathLst>
          </a:custGeom>
          <a:blipFill>
            <a:blip r:embed="rId2"/>
            <a:stretch>
              <a:fillRect l="0" t="0" r="0" b="0"/>
            </a:stretch>
          </a:blipFill>
        </p:spPr>
      </p:sp>
      <p:sp>
        <p:nvSpPr>
          <p:cNvPr name="Freeform 3" id="3"/>
          <p:cNvSpPr/>
          <p:nvPr/>
        </p:nvSpPr>
        <p:spPr>
          <a:xfrm flipH="false" flipV="false" rot="0">
            <a:off x="1266392" y="6509114"/>
            <a:ext cx="1191495" cy="1667487"/>
          </a:xfrm>
          <a:custGeom>
            <a:avLst/>
            <a:gdLst/>
            <a:ahLst/>
            <a:cxnLst/>
            <a:rect r="r" b="b" t="t" l="l"/>
            <a:pathLst>
              <a:path h="1667487" w="1191495">
                <a:moveTo>
                  <a:pt x="0" y="0"/>
                </a:moveTo>
                <a:lnTo>
                  <a:pt x="1191495" y="0"/>
                </a:lnTo>
                <a:lnTo>
                  <a:pt x="1191495" y="1667487"/>
                </a:lnTo>
                <a:lnTo>
                  <a:pt x="0" y="1667487"/>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Freeform 4" id="4"/>
          <p:cNvSpPr/>
          <p:nvPr/>
        </p:nvSpPr>
        <p:spPr>
          <a:xfrm flipH="false" flipV="false" rot="0">
            <a:off x="5486400" y="601218"/>
            <a:ext cx="7315200" cy="1655064"/>
          </a:xfrm>
          <a:custGeom>
            <a:avLst/>
            <a:gdLst/>
            <a:ahLst/>
            <a:cxnLst/>
            <a:rect r="r" b="b" t="t" l="l"/>
            <a:pathLst>
              <a:path h="1655064" w="7315200">
                <a:moveTo>
                  <a:pt x="0" y="0"/>
                </a:moveTo>
                <a:lnTo>
                  <a:pt x="7315200" y="0"/>
                </a:lnTo>
                <a:lnTo>
                  <a:pt x="7315200" y="1655064"/>
                </a:lnTo>
                <a:lnTo>
                  <a:pt x="0" y="1655064"/>
                </a:lnTo>
                <a:lnTo>
                  <a:pt x="0" y="0"/>
                </a:lnTo>
                <a:close/>
              </a:path>
            </a:pathLst>
          </a:custGeom>
          <a:blipFill>
            <a:blip r:embed="rId5">
              <a:extLst>
                <a:ext uri="{96DAC541-7B7A-43D3-8B79-37D633B846F1}">
                  <asvg:svgBlip xmlns:asvg="http://schemas.microsoft.com/office/drawing/2016/SVG/main" r:embed="rId6"/>
                </a:ext>
              </a:extLst>
            </a:blip>
            <a:stretch>
              <a:fillRect l="0" t="0" r="0" b="0"/>
            </a:stretch>
          </a:blipFill>
        </p:spPr>
      </p:sp>
      <p:sp>
        <p:nvSpPr>
          <p:cNvPr name="TextBox 5" id="5"/>
          <p:cNvSpPr txBox="true"/>
          <p:nvPr/>
        </p:nvSpPr>
        <p:spPr>
          <a:xfrm rot="0">
            <a:off x="6144915" y="933450"/>
            <a:ext cx="5998171" cy="895350"/>
          </a:xfrm>
          <a:prstGeom prst="rect">
            <a:avLst/>
          </a:prstGeom>
        </p:spPr>
        <p:txBody>
          <a:bodyPr anchor="t" rtlCol="false" tIns="0" lIns="0" bIns="0" rIns="0">
            <a:spAutoFit/>
          </a:bodyPr>
          <a:lstStyle/>
          <a:p>
            <a:pPr algn="ctr">
              <a:lnSpc>
                <a:spcPts val="7350"/>
              </a:lnSpc>
            </a:pPr>
            <a:r>
              <a:rPr lang="en-US" sz="5250">
                <a:solidFill>
                  <a:srgbClr val="311DA6"/>
                </a:solidFill>
                <a:latin typeface="League Spartan"/>
                <a:ea typeface="League Spartan"/>
                <a:cs typeface="League Spartan"/>
                <a:sym typeface="League Spartan"/>
              </a:rPr>
              <a:t>Effects of poverty</a:t>
            </a:r>
          </a:p>
        </p:txBody>
      </p:sp>
      <p:sp>
        <p:nvSpPr>
          <p:cNvPr name="TextBox 6" id="6"/>
          <p:cNvSpPr txBox="true"/>
          <p:nvPr/>
        </p:nvSpPr>
        <p:spPr>
          <a:xfrm rot="0">
            <a:off x="3081264" y="6593601"/>
            <a:ext cx="12563509" cy="2089150"/>
          </a:xfrm>
          <a:prstGeom prst="rect">
            <a:avLst/>
          </a:prstGeom>
        </p:spPr>
        <p:txBody>
          <a:bodyPr anchor="t" rtlCol="false" tIns="0" lIns="0" bIns="0" rIns="0">
            <a:spAutoFit/>
          </a:bodyPr>
          <a:lstStyle/>
          <a:p>
            <a:pPr algn="l">
              <a:lnSpc>
                <a:spcPts val="5599"/>
              </a:lnSpc>
            </a:pPr>
            <a:r>
              <a:rPr lang="en-US" sz="3999">
                <a:solidFill>
                  <a:srgbClr val="FFFFFF"/>
                </a:solidFill>
                <a:latin typeface="League Spartan"/>
                <a:ea typeface="League Spartan"/>
                <a:cs typeface="League Spartan"/>
                <a:sym typeface="League Spartan"/>
              </a:rPr>
              <a:t>Activity 2: In pairs, think about the every day effects poverty might have on a person's life. </a:t>
            </a:r>
          </a:p>
          <a:p>
            <a:pPr algn="ctr">
              <a:lnSpc>
                <a:spcPts val="5600"/>
              </a:lnSpc>
            </a:pPr>
          </a:p>
        </p:txBody>
      </p:sp>
      <p:sp>
        <p:nvSpPr>
          <p:cNvPr name="TextBox 7" id="7"/>
          <p:cNvSpPr txBox="true"/>
          <p:nvPr/>
        </p:nvSpPr>
        <p:spPr>
          <a:xfrm rot="0">
            <a:off x="1266392" y="3181812"/>
            <a:ext cx="15755216" cy="2803525"/>
          </a:xfrm>
          <a:prstGeom prst="rect">
            <a:avLst/>
          </a:prstGeom>
        </p:spPr>
        <p:txBody>
          <a:bodyPr anchor="t" rtlCol="false" tIns="0" lIns="0" bIns="0" rIns="0">
            <a:spAutoFit/>
          </a:bodyPr>
          <a:lstStyle/>
          <a:p>
            <a:pPr algn="l">
              <a:lnSpc>
                <a:spcPts val="5600"/>
              </a:lnSpc>
            </a:pPr>
            <a:r>
              <a:rPr lang="en-US" sz="4000">
                <a:solidFill>
                  <a:srgbClr val="FFFFFF"/>
                </a:solidFill>
                <a:latin typeface="League Spartan"/>
                <a:ea typeface="League Spartan"/>
                <a:cs typeface="League Spartan"/>
                <a:sym typeface="League Spartan"/>
              </a:rPr>
              <a:t>Living in poverty means a household’s income is less than 60% of the median household income. But what does this mean for people’s day-to-day lives? </a:t>
            </a:r>
          </a:p>
          <a:p>
            <a:pPr algn="l">
              <a:lnSpc>
                <a:spcPts val="5600"/>
              </a:lnSpc>
            </a:pPr>
          </a:p>
        </p:txBody>
      </p:sp>
    </p:spTree>
  </p:cSld>
  <p:clrMapOvr>
    <a:masterClrMapping/>
  </p:clrMapOvr>
</p:sld>
</file>

<file path=ppt/slides/slide7.xml><?xml version="1.0" encoding="utf-8"?>
<p:sld xmlns:p="http://schemas.openxmlformats.org/presentationml/2006/main" xmlns:a="http://schemas.openxmlformats.org/drawingml/2006/main" xmlns:r="http://schemas.openxmlformats.org/officeDocument/2006/relationships">
  <p:cSld>
    <p:bg>
      <p:bgPr>
        <a:solidFill>
          <a:srgbClr val="009CFF"/>
        </a:solidFill>
      </p:bgPr>
    </p:bg>
    <p:spTree>
      <p:nvGrpSpPr>
        <p:cNvPr id="1" name=""/>
        <p:cNvGrpSpPr/>
        <p:nvPr/>
      </p:nvGrpSpPr>
      <p:grpSpPr>
        <a:xfrm>
          <a:off x="0" y="0"/>
          <a:ext cx="0" cy="0"/>
          <a:chOff x="0" y="0"/>
          <a:chExt cx="0" cy="0"/>
        </a:xfrm>
      </p:grpSpPr>
      <p:sp>
        <p:nvSpPr>
          <p:cNvPr name="Freeform 2" id="2"/>
          <p:cNvSpPr/>
          <p:nvPr/>
        </p:nvSpPr>
        <p:spPr>
          <a:xfrm flipH="false" flipV="false" rot="0">
            <a:off x="14592680" y="6851355"/>
            <a:ext cx="4813889" cy="4813889"/>
          </a:xfrm>
          <a:custGeom>
            <a:avLst/>
            <a:gdLst/>
            <a:ahLst/>
            <a:cxnLst/>
            <a:rect r="r" b="b" t="t" l="l"/>
            <a:pathLst>
              <a:path h="4813889" w="4813889">
                <a:moveTo>
                  <a:pt x="0" y="0"/>
                </a:moveTo>
                <a:lnTo>
                  <a:pt x="4813889" y="0"/>
                </a:lnTo>
                <a:lnTo>
                  <a:pt x="4813889" y="4813890"/>
                </a:lnTo>
                <a:lnTo>
                  <a:pt x="0" y="4813890"/>
                </a:lnTo>
                <a:lnTo>
                  <a:pt x="0" y="0"/>
                </a:lnTo>
                <a:close/>
              </a:path>
            </a:pathLst>
          </a:custGeom>
          <a:blipFill>
            <a:blip r:embed="rId2"/>
            <a:stretch>
              <a:fillRect l="0" t="0" r="0" b="0"/>
            </a:stretch>
          </a:blipFill>
        </p:spPr>
      </p:sp>
      <p:sp>
        <p:nvSpPr>
          <p:cNvPr name="Freeform 3" id="3"/>
          <p:cNvSpPr/>
          <p:nvPr/>
        </p:nvSpPr>
        <p:spPr>
          <a:xfrm flipH="false" flipV="false" rot="0">
            <a:off x="5486400" y="601218"/>
            <a:ext cx="7315200" cy="1655064"/>
          </a:xfrm>
          <a:custGeom>
            <a:avLst/>
            <a:gdLst/>
            <a:ahLst/>
            <a:cxnLst/>
            <a:rect r="r" b="b" t="t" l="l"/>
            <a:pathLst>
              <a:path h="1655064" w="7315200">
                <a:moveTo>
                  <a:pt x="0" y="0"/>
                </a:moveTo>
                <a:lnTo>
                  <a:pt x="7315200" y="0"/>
                </a:lnTo>
                <a:lnTo>
                  <a:pt x="7315200" y="1655064"/>
                </a:lnTo>
                <a:lnTo>
                  <a:pt x="0" y="1655064"/>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TextBox 4" id="4"/>
          <p:cNvSpPr txBox="true"/>
          <p:nvPr/>
        </p:nvSpPr>
        <p:spPr>
          <a:xfrm rot="0">
            <a:off x="6144915" y="933450"/>
            <a:ext cx="5998171" cy="895350"/>
          </a:xfrm>
          <a:prstGeom prst="rect">
            <a:avLst/>
          </a:prstGeom>
        </p:spPr>
        <p:txBody>
          <a:bodyPr anchor="t" rtlCol="false" tIns="0" lIns="0" bIns="0" rIns="0">
            <a:spAutoFit/>
          </a:bodyPr>
          <a:lstStyle/>
          <a:p>
            <a:pPr algn="ctr">
              <a:lnSpc>
                <a:spcPts val="7350"/>
              </a:lnSpc>
            </a:pPr>
            <a:r>
              <a:rPr lang="en-US" sz="5250">
                <a:solidFill>
                  <a:srgbClr val="311DA6"/>
                </a:solidFill>
                <a:latin typeface="League Spartan"/>
                <a:ea typeface="League Spartan"/>
                <a:cs typeface="League Spartan"/>
                <a:sym typeface="League Spartan"/>
              </a:rPr>
              <a:t>Effects of poverty</a:t>
            </a:r>
          </a:p>
        </p:txBody>
      </p:sp>
      <p:sp>
        <p:nvSpPr>
          <p:cNvPr name="TextBox 5" id="5"/>
          <p:cNvSpPr txBox="true"/>
          <p:nvPr/>
        </p:nvSpPr>
        <p:spPr>
          <a:xfrm rot="0">
            <a:off x="1028700" y="3554202"/>
            <a:ext cx="14675446" cy="6315075"/>
          </a:xfrm>
          <a:prstGeom prst="rect">
            <a:avLst/>
          </a:prstGeom>
        </p:spPr>
        <p:txBody>
          <a:bodyPr anchor="t" rtlCol="false" tIns="0" lIns="0" bIns="0" rIns="0">
            <a:spAutoFit/>
          </a:bodyPr>
          <a:lstStyle/>
          <a:p>
            <a:pPr algn="just" marL="690881" indent="-345440" lvl="1">
              <a:lnSpc>
                <a:spcPts val="3840"/>
              </a:lnSpc>
              <a:buFont typeface="Arial"/>
              <a:buChar char="•"/>
            </a:pPr>
            <a:r>
              <a:rPr lang="en-US" sz="3200">
                <a:solidFill>
                  <a:srgbClr val="FFFFFF"/>
                </a:solidFill>
                <a:latin typeface="League Spartan"/>
                <a:ea typeface="League Spartan"/>
                <a:cs typeface="League Spartan"/>
                <a:sym typeface="League Spartan"/>
              </a:rPr>
              <a:t>Children going without things they need, like toys or school uniforms. </a:t>
            </a:r>
          </a:p>
          <a:p>
            <a:pPr algn="just">
              <a:lnSpc>
                <a:spcPts val="3840"/>
              </a:lnSpc>
            </a:pPr>
          </a:p>
          <a:p>
            <a:pPr algn="just" marL="690881" indent="-345440" lvl="1">
              <a:lnSpc>
                <a:spcPts val="3840"/>
              </a:lnSpc>
              <a:buFont typeface="Arial"/>
              <a:buChar char="•"/>
            </a:pPr>
            <a:r>
              <a:rPr lang="en-US" sz="3200">
                <a:solidFill>
                  <a:srgbClr val="FFFFFF"/>
                </a:solidFill>
                <a:latin typeface="League Spartan"/>
                <a:ea typeface="League Spartan"/>
                <a:cs typeface="League Spartan"/>
                <a:sym typeface="League Spartan"/>
              </a:rPr>
              <a:t>Adults not being able to afford things they need like household goods, cloths or travel costs to work or job interviews.</a:t>
            </a:r>
          </a:p>
          <a:p>
            <a:pPr algn="just">
              <a:lnSpc>
                <a:spcPts val="3840"/>
              </a:lnSpc>
            </a:pPr>
          </a:p>
          <a:p>
            <a:pPr algn="just" marL="690881" indent="-345440" lvl="1">
              <a:lnSpc>
                <a:spcPts val="3840"/>
              </a:lnSpc>
              <a:buFont typeface="Arial"/>
              <a:buChar char="•"/>
            </a:pPr>
            <a:r>
              <a:rPr lang="en-US" sz="3200">
                <a:solidFill>
                  <a:srgbClr val="FFFFFF"/>
                </a:solidFill>
                <a:latin typeface="League Spartan"/>
                <a:ea typeface="League Spartan"/>
                <a:cs typeface="League Spartan"/>
                <a:sym typeface="League Spartan"/>
              </a:rPr>
              <a:t>Social exclusion - being unable to participate in aspects of society like school trips or social activities.</a:t>
            </a:r>
          </a:p>
          <a:p>
            <a:pPr algn="just">
              <a:lnSpc>
                <a:spcPts val="3840"/>
              </a:lnSpc>
            </a:pPr>
          </a:p>
          <a:p>
            <a:pPr algn="just" marL="690881" indent="-345440" lvl="1">
              <a:lnSpc>
                <a:spcPts val="3840"/>
              </a:lnSpc>
              <a:buFont typeface="Arial"/>
              <a:buChar char="•"/>
            </a:pPr>
            <a:r>
              <a:rPr lang="en-US" sz="3200">
                <a:solidFill>
                  <a:srgbClr val="FFFFFF"/>
                </a:solidFill>
                <a:latin typeface="League Spartan"/>
                <a:ea typeface="League Spartan"/>
                <a:cs typeface="League Spartan"/>
                <a:sym typeface="League Spartan"/>
              </a:rPr>
              <a:t>Not being able to pay essential bills like heating or electricity.</a:t>
            </a:r>
          </a:p>
          <a:p>
            <a:pPr algn="just">
              <a:lnSpc>
                <a:spcPts val="3840"/>
              </a:lnSpc>
            </a:pPr>
          </a:p>
          <a:p>
            <a:pPr algn="just" marL="690881" indent="-345440" lvl="1">
              <a:lnSpc>
                <a:spcPts val="3840"/>
              </a:lnSpc>
              <a:buFont typeface="Arial"/>
              <a:buChar char="•"/>
            </a:pPr>
            <a:r>
              <a:rPr lang="en-US" sz="3200">
                <a:solidFill>
                  <a:srgbClr val="FFFFFF"/>
                </a:solidFill>
                <a:latin typeface="League Spartan"/>
                <a:ea typeface="League Spartan"/>
                <a:cs typeface="League Spartan"/>
                <a:sym typeface="League Spartan"/>
              </a:rPr>
              <a:t>Mental health problems like anxiety or depression. Going without the things you need or enjoy can make life difficult and stressful.</a:t>
            </a:r>
          </a:p>
        </p:txBody>
      </p:sp>
      <p:sp>
        <p:nvSpPr>
          <p:cNvPr name="TextBox 6" id="6"/>
          <p:cNvSpPr txBox="true"/>
          <p:nvPr/>
        </p:nvSpPr>
        <p:spPr>
          <a:xfrm rot="0">
            <a:off x="840904" y="2563957"/>
            <a:ext cx="15755216" cy="695325"/>
          </a:xfrm>
          <a:prstGeom prst="rect">
            <a:avLst/>
          </a:prstGeom>
        </p:spPr>
        <p:txBody>
          <a:bodyPr anchor="t" rtlCol="false" tIns="0" lIns="0" bIns="0" rIns="0">
            <a:spAutoFit/>
          </a:bodyPr>
          <a:lstStyle/>
          <a:p>
            <a:pPr algn="ctr">
              <a:lnSpc>
                <a:spcPts val="5600"/>
              </a:lnSpc>
            </a:pPr>
            <a:r>
              <a:rPr lang="en-US" sz="4000">
                <a:solidFill>
                  <a:srgbClr val="FFFFFF"/>
                </a:solidFill>
                <a:latin typeface="League Spartan"/>
                <a:ea typeface="League Spartan"/>
                <a:cs typeface="League Spartan"/>
                <a:sym typeface="League Spartan"/>
              </a:rPr>
              <a:t>Here are some effects poverty can have on a person's life:</a:t>
            </a:r>
          </a:p>
        </p:txBody>
      </p:sp>
    </p:spTree>
  </p:cSld>
  <p:clrMapOvr>
    <a:masterClrMapping/>
  </p:clrMapOvr>
</p:sld>
</file>

<file path=ppt/slides/slide8.xml><?xml version="1.0" encoding="utf-8"?>
<p:sld xmlns:p="http://schemas.openxmlformats.org/presentationml/2006/main" xmlns:a="http://schemas.openxmlformats.org/drawingml/2006/main" xmlns:r="http://schemas.openxmlformats.org/officeDocument/2006/relationships">
  <p:cSld>
    <p:bg>
      <p:bgPr>
        <a:solidFill>
          <a:srgbClr val="009CFF"/>
        </a:solidFill>
      </p:bgPr>
    </p:bg>
    <p:spTree>
      <p:nvGrpSpPr>
        <p:cNvPr id="1" name=""/>
        <p:cNvGrpSpPr/>
        <p:nvPr/>
      </p:nvGrpSpPr>
      <p:grpSpPr>
        <a:xfrm>
          <a:off x="0" y="0"/>
          <a:ext cx="0" cy="0"/>
          <a:chOff x="0" y="0"/>
          <a:chExt cx="0" cy="0"/>
        </a:xfrm>
      </p:grpSpPr>
      <p:sp>
        <p:nvSpPr>
          <p:cNvPr name="Freeform 2" id="2"/>
          <p:cNvSpPr/>
          <p:nvPr/>
        </p:nvSpPr>
        <p:spPr>
          <a:xfrm flipH="false" flipV="false" rot="0">
            <a:off x="14592680" y="6851355"/>
            <a:ext cx="4813889" cy="4813889"/>
          </a:xfrm>
          <a:custGeom>
            <a:avLst/>
            <a:gdLst/>
            <a:ahLst/>
            <a:cxnLst/>
            <a:rect r="r" b="b" t="t" l="l"/>
            <a:pathLst>
              <a:path h="4813889" w="4813889">
                <a:moveTo>
                  <a:pt x="0" y="0"/>
                </a:moveTo>
                <a:lnTo>
                  <a:pt x="4813889" y="0"/>
                </a:lnTo>
                <a:lnTo>
                  <a:pt x="4813889" y="4813890"/>
                </a:lnTo>
                <a:lnTo>
                  <a:pt x="0" y="4813890"/>
                </a:lnTo>
                <a:lnTo>
                  <a:pt x="0" y="0"/>
                </a:lnTo>
                <a:close/>
              </a:path>
            </a:pathLst>
          </a:custGeom>
          <a:blipFill>
            <a:blip r:embed="rId2"/>
            <a:stretch>
              <a:fillRect l="0" t="0" r="0" b="0"/>
            </a:stretch>
          </a:blipFill>
        </p:spPr>
      </p:sp>
      <p:sp>
        <p:nvSpPr>
          <p:cNvPr name="Freeform 3" id="3"/>
          <p:cNvSpPr/>
          <p:nvPr/>
        </p:nvSpPr>
        <p:spPr>
          <a:xfrm flipH="false" flipV="false" rot="0">
            <a:off x="1312145" y="2919822"/>
            <a:ext cx="1191495" cy="1667487"/>
          </a:xfrm>
          <a:custGeom>
            <a:avLst/>
            <a:gdLst/>
            <a:ahLst/>
            <a:cxnLst/>
            <a:rect r="r" b="b" t="t" l="l"/>
            <a:pathLst>
              <a:path h="1667487" w="1191495">
                <a:moveTo>
                  <a:pt x="0" y="0"/>
                </a:moveTo>
                <a:lnTo>
                  <a:pt x="1191495" y="0"/>
                </a:lnTo>
                <a:lnTo>
                  <a:pt x="1191495" y="1667487"/>
                </a:lnTo>
                <a:lnTo>
                  <a:pt x="0" y="1667487"/>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Freeform 4" id="4"/>
          <p:cNvSpPr/>
          <p:nvPr/>
        </p:nvSpPr>
        <p:spPr>
          <a:xfrm flipH="false" flipV="false" rot="0">
            <a:off x="5486400" y="601218"/>
            <a:ext cx="7315200" cy="1655064"/>
          </a:xfrm>
          <a:custGeom>
            <a:avLst/>
            <a:gdLst/>
            <a:ahLst/>
            <a:cxnLst/>
            <a:rect r="r" b="b" t="t" l="l"/>
            <a:pathLst>
              <a:path h="1655064" w="7315200">
                <a:moveTo>
                  <a:pt x="0" y="0"/>
                </a:moveTo>
                <a:lnTo>
                  <a:pt x="7315200" y="0"/>
                </a:lnTo>
                <a:lnTo>
                  <a:pt x="7315200" y="1655064"/>
                </a:lnTo>
                <a:lnTo>
                  <a:pt x="0" y="1655064"/>
                </a:lnTo>
                <a:lnTo>
                  <a:pt x="0" y="0"/>
                </a:lnTo>
                <a:close/>
              </a:path>
            </a:pathLst>
          </a:custGeom>
          <a:blipFill>
            <a:blip r:embed="rId5">
              <a:extLst>
                <a:ext uri="{96DAC541-7B7A-43D3-8B79-37D633B846F1}">
                  <asvg:svgBlip xmlns:asvg="http://schemas.microsoft.com/office/drawing/2016/SVG/main" r:embed="rId6"/>
                </a:ext>
              </a:extLst>
            </a:blip>
            <a:stretch>
              <a:fillRect l="0" t="0" r="0" b="0"/>
            </a:stretch>
          </a:blipFill>
        </p:spPr>
      </p:sp>
      <p:sp>
        <p:nvSpPr>
          <p:cNvPr name="TextBox 5" id="5"/>
          <p:cNvSpPr txBox="true"/>
          <p:nvPr/>
        </p:nvSpPr>
        <p:spPr>
          <a:xfrm rot="0">
            <a:off x="6022231" y="933450"/>
            <a:ext cx="6243539" cy="895350"/>
          </a:xfrm>
          <a:prstGeom prst="rect">
            <a:avLst/>
          </a:prstGeom>
        </p:spPr>
        <p:txBody>
          <a:bodyPr anchor="t" rtlCol="false" tIns="0" lIns="0" bIns="0" rIns="0">
            <a:spAutoFit/>
          </a:bodyPr>
          <a:lstStyle/>
          <a:p>
            <a:pPr algn="ctr">
              <a:lnSpc>
                <a:spcPts val="7350"/>
              </a:lnSpc>
            </a:pPr>
            <a:r>
              <a:rPr lang="en-US" sz="5250">
                <a:solidFill>
                  <a:srgbClr val="311DA6"/>
                </a:solidFill>
                <a:latin typeface="League Spartan"/>
                <a:ea typeface="League Spartan"/>
                <a:cs typeface="League Spartan"/>
                <a:sym typeface="League Spartan"/>
              </a:rPr>
              <a:t>Causes of poverty</a:t>
            </a:r>
          </a:p>
        </p:txBody>
      </p:sp>
      <p:sp>
        <p:nvSpPr>
          <p:cNvPr name="TextBox 6" id="6"/>
          <p:cNvSpPr txBox="true"/>
          <p:nvPr/>
        </p:nvSpPr>
        <p:spPr>
          <a:xfrm rot="0">
            <a:off x="2503640" y="3363041"/>
            <a:ext cx="14970829" cy="688975"/>
          </a:xfrm>
          <a:prstGeom prst="rect">
            <a:avLst/>
          </a:prstGeom>
        </p:spPr>
        <p:txBody>
          <a:bodyPr anchor="t" rtlCol="false" tIns="0" lIns="0" bIns="0" rIns="0">
            <a:spAutoFit/>
          </a:bodyPr>
          <a:lstStyle/>
          <a:p>
            <a:pPr algn="ctr">
              <a:lnSpc>
                <a:spcPts val="5600"/>
              </a:lnSpc>
            </a:pPr>
            <a:r>
              <a:rPr lang="en-US" sz="4000">
                <a:solidFill>
                  <a:srgbClr val="FFFFFF"/>
                </a:solidFill>
                <a:latin typeface="League Spartan"/>
                <a:ea typeface="League Spartan"/>
                <a:cs typeface="League Spartan"/>
                <a:sym typeface="League Spartan"/>
              </a:rPr>
              <a:t>Activity 3: What causes people to be living in poverty?</a:t>
            </a:r>
          </a:p>
        </p:txBody>
      </p:sp>
      <p:sp>
        <p:nvSpPr>
          <p:cNvPr name="TextBox 7" id="7"/>
          <p:cNvSpPr txBox="true"/>
          <p:nvPr/>
        </p:nvSpPr>
        <p:spPr>
          <a:xfrm rot="0">
            <a:off x="1312145" y="5444830"/>
            <a:ext cx="15378252" cy="1393825"/>
          </a:xfrm>
          <a:prstGeom prst="rect">
            <a:avLst/>
          </a:prstGeom>
        </p:spPr>
        <p:txBody>
          <a:bodyPr anchor="t" rtlCol="false" tIns="0" lIns="0" bIns="0" rIns="0">
            <a:spAutoFit/>
          </a:bodyPr>
          <a:lstStyle/>
          <a:p>
            <a:pPr algn="l">
              <a:lnSpc>
                <a:spcPts val="5600"/>
              </a:lnSpc>
            </a:pPr>
            <a:r>
              <a:rPr lang="en-US" sz="4000">
                <a:solidFill>
                  <a:srgbClr val="FFFFFF"/>
                </a:solidFill>
                <a:latin typeface="League Spartan"/>
                <a:ea typeface="League Spartan"/>
                <a:cs typeface="League Spartan"/>
                <a:sym typeface="League Spartan"/>
              </a:rPr>
              <a:t>In pairs: write as many things you can think of that cause someone to be living in poverty (in the UK).</a:t>
            </a:r>
          </a:p>
        </p:txBody>
      </p:sp>
    </p:spTree>
  </p:cSld>
  <p:clrMapOvr>
    <a:masterClrMapping/>
  </p:clrMapOvr>
</p:sld>
</file>

<file path=ppt/slides/slide9.xml><?xml version="1.0" encoding="utf-8"?>
<p:sld xmlns:p="http://schemas.openxmlformats.org/presentationml/2006/main" xmlns:a="http://schemas.openxmlformats.org/drawingml/2006/main" xmlns:r="http://schemas.openxmlformats.org/officeDocument/2006/relationships">
  <p:cSld>
    <p:bg>
      <p:bgPr>
        <a:solidFill>
          <a:srgbClr val="009CFF"/>
        </a:solidFill>
      </p:bgPr>
    </p:bg>
    <p:spTree>
      <p:nvGrpSpPr>
        <p:cNvPr id="1" name=""/>
        <p:cNvGrpSpPr/>
        <p:nvPr/>
      </p:nvGrpSpPr>
      <p:grpSpPr>
        <a:xfrm>
          <a:off x="0" y="0"/>
          <a:ext cx="0" cy="0"/>
          <a:chOff x="0" y="0"/>
          <a:chExt cx="0" cy="0"/>
        </a:xfrm>
      </p:grpSpPr>
      <p:sp>
        <p:nvSpPr>
          <p:cNvPr name="Freeform 2" id="2"/>
          <p:cNvSpPr/>
          <p:nvPr/>
        </p:nvSpPr>
        <p:spPr>
          <a:xfrm flipH="false" flipV="false" rot="0">
            <a:off x="5486400" y="601218"/>
            <a:ext cx="7315200" cy="1655064"/>
          </a:xfrm>
          <a:custGeom>
            <a:avLst/>
            <a:gdLst/>
            <a:ahLst/>
            <a:cxnLst/>
            <a:rect r="r" b="b" t="t" l="l"/>
            <a:pathLst>
              <a:path h="1655064" w="7315200">
                <a:moveTo>
                  <a:pt x="0" y="0"/>
                </a:moveTo>
                <a:lnTo>
                  <a:pt x="7315200" y="0"/>
                </a:lnTo>
                <a:lnTo>
                  <a:pt x="7315200" y="1655064"/>
                </a:lnTo>
                <a:lnTo>
                  <a:pt x="0" y="1655064"/>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TextBox 3" id="3"/>
          <p:cNvSpPr txBox="true"/>
          <p:nvPr/>
        </p:nvSpPr>
        <p:spPr>
          <a:xfrm rot="0">
            <a:off x="6022231" y="933450"/>
            <a:ext cx="6243539" cy="895350"/>
          </a:xfrm>
          <a:prstGeom prst="rect">
            <a:avLst/>
          </a:prstGeom>
        </p:spPr>
        <p:txBody>
          <a:bodyPr anchor="t" rtlCol="false" tIns="0" lIns="0" bIns="0" rIns="0">
            <a:spAutoFit/>
          </a:bodyPr>
          <a:lstStyle/>
          <a:p>
            <a:pPr algn="ctr">
              <a:lnSpc>
                <a:spcPts val="7350"/>
              </a:lnSpc>
            </a:pPr>
            <a:r>
              <a:rPr lang="en-US" sz="5250">
                <a:solidFill>
                  <a:srgbClr val="311DA6"/>
                </a:solidFill>
                <a:latin typeface="League Spartan"/>
                <a:ea typeface="League Spartan"/>
                <a:cs typeface="League Spartan"/>
                <a:sym typeface="League Spartan"/>
              </a:rPr>
              <a:t>Causes of poverty</a:t>
            </a:r>
          </a:p>
        </p:txBody>
      </p:sp>
      <p:sp>
        <p:nvSpPr>
          <p:cNvPr name="TextBox 4" id="4"/>
          <p:cNvSpPr txBox="true"/>
          <p:nvPr/>
        </p:nvSpPr>
        <p:spPr>
          <a:xfrm rot="0">
            <a:off x="724762" y="2762825"/>
            <a:ext cx="15911080" cy="6064250"/>
          </a:xfrm>
          <a:prstGeom prst="rect">
            <a:avLst/>
          </a:prstGeom>
        </p:spPr>
        <p:txBody>
          <a:bodyPr anchor="t" rtlCol="false" tIns="0" lIns="0" bIns="0" rIns="0">
            <a:spAutoFit/>
          </a:bodyPr>
          <a:lstStyle/>
          <a:p>
            <a:pPr algn="l">
              <a:lnSpc>
                <a:spcPts val="5600"/>
              </a:lnSpc>
              <a:spcBef>
                <a:spcPct val="0"/>
              </a:spcBef>
            </a:pPr>
            <a:r>
              <a:rPr lang="en-US" sz="4000">
                <a:solidFill>
                  <a:srgbClr val="FFFFFF"/>
                </a:solidFill>
                <a:latin typeface="League Spartan"/>
                <a:ea typeface="League Spartan"/>
                <a:cs typeface="League Spartan"/>
                <a:sym typeface="League Spartan"/>
              </a:rPr>
              <a:t>Unemployment/insecure employment</a:t>
            </a:r>
          </a:p>
          <a:p>
            <a:pPr algn="l">
              <a:lnSpc>
                <a:spcPts val="4829"/>
              </a:lnSpc>
              <a:spcBef>
                <a:spcPct val="0"/>
              </a:spcBef>
            </a:pPr>
          </a:p>
          <a:p>
            <a:pPr algn="l">
              <a:lnSpc>
                <a:spcPts val="4199"/>
              </a:lnSpc>
            </a:pPr>
            <a:r>
              <a:rPr lang="en-US" sz="3499">
                <a:solidFill>
                  <a:srgbClr val="FFFFFF"/>
                </a:solidFill>
                <a:latin typeface="League Spartan"/>
                <a:ea typeface="League Spartan"/>
                <a:cs typeface="League Spartan"/>
                <a:sym typeface="League Spartan"/>
              </a:rPr>
              <a:t>Unemployment/insecure employment, low pay, and the cost of living are some of the reasons why many people are living in poverty.</a:t>
            </a:r>
          </a:p>
          <a:p>
            <a:pPr algn="l">
              <a:lnSpc>
                <a:spcPts val="4199"/>
              </a:lnSpc>
            </a:pPr>
          </a:p>
          <a:p>
            <a:pPr algn="l">
              <a:lnSpc>
                <a:spcPts val="4199"/>
              </a:lnSpc>
            </a:pPr>
            <a:r>
              <a:rPr lang="en-US" sz="3499">
                <a:solidFill>
                  <a:srgbClr val="FFFFFF"/>
                </a:solidFill>
                <a:latin typeface="League Spartan"/>
                <a:ea typeface="League Spartan"/>
                <a:cs typeface="League Spartan"/>
                <a:sym typeface="League Spartan"/>
              </a:rPr>
              <a:t>It is estimated that in 2019-22, 69% of children in relative poverty after housing costs were living in working households (170,000 children each year). (Source: Scottish Government)</a:t>
            </a:r>
          </a:p>
          <a:p>
            <a:pPr algn="l">
              <a:lnSpc>
                <a:spcPts val="4199"/>
              </a:lnSpc>
            </a:pPr>
          </a:p>
          <a:p>
            <a:pPr algn="l">
              <a:lnSpc>
                <a:spcPts val="4199"/>
              </a:lnSpc>
            </a:pPr>
            <a:r>
              <a:rPr lang="en-US" sz="3499">
                <a:solidFill>
                  <a:srgbClr val="FFFFFF"/>
                </a:solidFill>
                <a:latin typeface="League Spartan"/>
                <a:ea typeface="League Spartan"/>
                <a:cs typeface="League Spartan"/>
                <a:sym typeface="League Spartan"/>
              </a:rPr>
              <a:t>Job insecurity and short-term, part time working patterns are contributing to the numbers of people in poverty.</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02E12FB1A4878428C254D8D2625F995" ma:contentTypeVersion="18" ma:contentTypeDescription="Create a new document." ma:contentTypeScope="" ma:versionID="e80c58ba6483fa2946b2576a4b8c6918">
  <xsd:schema xmlns:xsd="http://www.w3.org/2001/XMLSchema" xmlns:xs="http://www.w3.org/2001/XMLSchema" xmlns:p="http://schemas.microsoft.com/office/2006/metadata/properties" xmlns:ns2="b48dac3e-6ede-4148-953f-d6b2070ff909" xmlns:ns3="5c752a6b-ca9e-4244-a95d-3a261113ca01" targetNamespace="http://schemas.microsoft.com/office/2006/metadata/properties" ma:root="true" ma:fieldsID="cd6e1caea9658837d92d6860e7e8ada0" ns2:_="" ns3:_="">
    <xsd:import namespace="b48dac3e-6ede-4148-953f-d6b2070ff909"/>
    <xsd:import namespace="5c752a6b-ca9e-4244-a95d-3a261113ca01"/>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OCR" minOccurs="0"/>
                <xsd:element ref="ns2:MediaServiceDateTaken" minOccurs="0"/>
                <xsd:element ref="ns2:MediaServiceLocation"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48dac3e-6ede-4148-953f-d6b2070ff90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c3839d15-f03e-45a7-8f1d-a98c6a919e36"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c752a6b-ca9e-4244-a95d-3a261113ca01"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714fb043-4bcb-439f-aa10-1791bfa33f6c}" ma:internalName="TaxCatchAll" ma:showField="CatchAllData" ma:web="5c752a6b-ca9e-4244-a95d-3a261113ca0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F7AC88C-0578-4F72-9D3F-8DE39045A947}"/>
</file>

<file path=customXml/itemProps2.xml><?xml version="1.0" encoding="utf-8"?>
<ds:datastoreItem xmlns:ds="http://schemas.openxmlformats.org/officeDocument/2006/customXml" ds:itemID="{98890F5D-EE80-4AC5-BAF5-BF7D5F2F6893}"/>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2006-08-16T00:00:00Z</dcterms:created>
  <dc:identifier>DAGOlTVT5nk</dc:identifier>
  <dcterms:modified xsi:type="dcterms:W3CDTF">2011-08-01T06:04:30Z</dcterms:modified>
  <cp:revision>1</cp:revision>
  <dc:title>2024_College_Lesson_Plan</dc:title>
</cp:coreProperties>
</file>