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League Spartan" charset="1" panose="000008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slides/slide1.xml" Type="http://schemas.openxmlformats.org/officeDocument/2006/relationships/slide"/><Relationship Id="rId12" Target="slides/slide2.xml" Type="http://schemas.openxmlformats.org/officeDocument/2006/relationships/slide"/><Relationship Id="rId13" Target="slides/slide3.xml" Type="http://schemas.openxmlformats.org/officeDocument/2006/relationships/slide"/><Relationship Id="rId14" Target="slides/slide4.xml" Type="http://schemas.openxmlformats.org/officeDocument/2006/relationships/slide"/><Relationship Id="rId15" Target="slides/slide5.xml" Type="http://schemas.openxmlformats.org/officeDocument/2006/relationships/slide"/><Relationship Id="rId16" Target="slides/slide6.xml" Type="http://schemas.openxmlformats.org/officeDocument/2006/relationships/slide"/><Relationship Id="rId17" Target="slides/slide7.xml" Type="http://schemas.openxmlformats.org/officeDocument/2006/relationships/slide"/><Relationship Id="rId18" Target="slides/slide8.xml" Type="http://schemas.openxmlformats.org/officeDocument/2006/relationships/slide"/><Relationship Id="rId19" Target="slides/slide9.xml" Type="http://schemas.openxmlformats.org/officeDocument/2006/relationships/slide"/><Relationship Id="rId2" Target="presProps.xml" Type="http://schemas.openxmlformats.org/officeDocument/2006/relationships/presProps"/><Relationship Id="rId20" Target="slides/slide10.xml" Type="http://schemas.openxmlformats.org/officeDocument/2006/relationships/slide"/><Relationship Id="rId21" Target="slides/slide11.xml" Type="http://schemas.openxmlformats.org/officeDocument/2006/relationships/slide"/><Relationship Id="rId22" Target="slides/slide12.xml" Type="http://schemas.openxmlformats.org/officeDocument/2006/relationships/slide"/><Relationship Id="rId23" Target="slides/slide13.xml" Type="http://schemas.openxmlformats.org/officeDocument/2006/relationships/slide"/><Relationship Id="rId24" Target="slides/slide14.xml" Type="http://schemas.openxmlformats.org/officeDocument/2006/relationships/slide"/><Relationship Id="rId25" Target="slides/slide15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https://www.youtube.com/watch?v=v3GDxEYl6Qg" TargetMode="External" Type="http://schemas.openxmlformats.org/officeDocument/2006/relationships/hyperlink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9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592680" y="6851355"/>
            <a:ext cx="4813889" cy="4813889"/>
          </a:xfrm>
          <a:custGeom>
            <a:avLst/>
            <a:gdLst/>
            <a:ahLst/>
            <a:cxnLst/>
            <a:rect r="r" b="b" t="t" l="l"/>
            <a:pathLst>
              <a:path h="4813889" w="4813889">
                <a:moveTo>
                  <a:pt x="0" y="0"/>
                </a:moveTo>
                <a:lnTo>
                  <a:pt x="4813889" y="0"/>
                </a:lnTo>
                <a:lnTo>
                  <a:pt x="4813889" y="4813890"/>
                </a:lnTo>
                <a:lnTo>
                  <a:pt x="0" y="48138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515032" y="-3779210"/>
            <a:ext cx="5488535" cy="5488535"/>
            <a:chOff x="0" y="0"/>
            <a:chExt cx="6350000" cy="635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5740803" y="221823"/>
            <a:ext cx="2172282" cy="897343"/>
          </a:xfrm>
          <a:custGeom>
            <a:avLst/>
            <a:gdLst/>
            <a:ahLst/>
            <a:cxnLst/>
            <a:rect r="r" b="b" t="t" l="l"/>
            <a:pathLst>
              <a:path h="897343" w="2172282">
                <a:moveTo>
                  <a:pt x="0" y="0"/>
                </a:moveTo>
                <a:lnTo>
                  <a:pt x="2172282" y="0"/>
                </a:lnTo>
                <a:lnTo>
                  <a:pt x="2172282" y="897343"/>
                </a:lnTo>
                <a:lnTo>
                  <a:pt x="0" y="8973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522015" y="2849956"/>
            <a:ext cx="14039361" cy="26479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684"/>
              </a:lnSpc>
            </a:pPr>
            <a:r>
              <a:rPr lang="en-US" sz="7632">
                <a:solidFill>
                  <a:srgbClr val="FFFFFF"/>
                </a:solidFill>
                <a:latin typeface="League Spartan"/>
              </a:rPr>
              <a:t>Challenge Poverty Week </a:t>
            </a:r>
          </a:p>
          <a:p>
            <a:pPr>
              <a:lnSpc>
                <a:spcPts val="10684"/>
              </a:lnSpc>
            </a:pPr>
            <a:r>
              <a:rPr lang="en-US" sz="7632">
                <a:solidFill>
                  <a:srgbClr val="FFFFFF"/>
                </a:solidFill>
                <a:latin typeface="League Spartan"/>
              </a:rPr>
              <a:t>Lesson plan for Primary 4-7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521898" y="6022695"/>
            <a:ext cx="6306145" cy="8273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96"/>
              </a:lnSpc>
            </a:pPr>
            <a:r>
              <a:rPr lang="en-US" sz="4926">
                <a:solidFill>
                  <a:srgbClr val="FFFFFF"/>
                </a:solidFill>
                <a:latin typeface="League Spartan"/>
              </a:rPr>
              <a:t>2 - 8 October 2023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179781" y="9204960"/>
            <a:ext cx="1916668" cy="529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FFFFF"/>
                </a:solidFill>
                <a:latin typeface="League Spartan"/>
              </a:rPr>
              <a:t>#CPW23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011397" y="9201150"/>
            <a:ext cx="4064556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10"/>
              </a:lnSpc>
            </a:pPr>
            <a:r>
              <a:rPr lang="en-US" sz="3150">
                <a:solidFill>
                  <a:srgbClr val="FFFFFF"/>
                </a:solidFill>
                <a:latin typeface="League Spartan"/>
              </a:rPr>
              <a:t>#ChallengePoverty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9201150"/>
            <a:ext cx="5385554" cy="529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10"/>
              </a:lnSpc>
            </a:pPr>
            <a:r>
              <a:rPr lang="en-US" sz="3150">
                <a:solidFill>
                  <a:srgbClr val="FFFFFF"/>
                </a:solidFill>
                <a:latin typeface="League Spartan"/>
              </a:rPr>
              <a:t>povertyalliance.org/CPW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9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592680" y="6851355"/>
            <a:ext cx="4813889" cy="4813889"/>
          </a:xfrm>
          <a:custGeom>
            <a:avLst/>
            <a:gdLst/>
            <a:ahLst/>
            <a:cxnLst/>
            <a:rect r="r" b="b" t="t" l="l"/>
            <a:pathLst>
              <a:path h="4813889" w="4813889">
                <a:moveTo>
                  <a:pt x="0" y="0"/>
                </a:moveTo>
                <a:lnTo>
                  <a:pt x="4813889" y="0"/>
                </a:lnTo>
                <a:lnTo>
                  <a:pt x="4813889" y="4813890"/>
                </a:lnTo>
                <a:lnTo>
                  <a:pt x="0" y="48138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486400" y="601218"/>
            <a:ext cx="7315200" cy="1655064"/>
          </a:xfrm>
          <a:custGeom>
            <a:avLst/>
            <a:gdLst/>
            <a:ahLst/>
            <a:cxnLst/>
            <a:rect r="r" b="b" t="t" l="l"/>
            <a:pathLst>
              <a:path h="1655064" w="7315200">
                <a:moveTo>
                  <a:pt x="0" y="0"/>
                </a:moveTo>
                <a:lnTo>
                  <a:pt x="7315200" y="0"/>
                </a:lnTo>
                <a:lnTo>
                  <a:pt x="7315200" y="1655064"/>
                </a:lnTo>
                <a:lnTo>
                  <a:pt x="0" y="16550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030565" y="933450"/>
            <a:ext cx="6226870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50"/>
              </a:lnSpc>
            </a:pPr>
            <a:r>
              <a:rPr lang="en-US" sz="5250">
                <a:solidFill>
                  <a:srgbClr val="311DA6"/>
                </a:solidFill>
                <a:latin typeface="League Spartan"/>
              </a:rPr>
              <a:t>Statement Corner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54874" y="4743450"/>
            <a:ext cx="15378252" cy="1898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League Spartan"/>
              </a:rPr>
              <a:t>Wages are not high enough for many people in Scotland.​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9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592680" y="6851355"/>
            <a:ext cx="4813889" cy="4813889"/>
          </a:xfrm>
          <a:custGeom>
            <a:avLst/>
            <a:gdLst/>
            <a:ahLst/>
            <a:cxnLst/>
            <a:rect r="r" b="b" t="t" l="l"/>
            <a:pathLst>
              <a:path h="4813889" w="4813889">
                <a:moveTo>
                  <a:pt x="0" y="0"/>
                </a:moveTo>
                <a:lnTo>
                  <a:pt x="4813889" y="0"/>
                </a:lnTo>
                <a:lnTo>
                  <a:pt x="4813889" y="4813890"/>
                </a:lnTo>
                <a:lnTo>
                  <a:pt x="0" y="48138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486400" y="601218"/>
            <a:ext cx="7315200" cy="1655064"/>
          </a:xfrm>
          <a:custGeom>
            <a:avLst/>
            <a:gdLst/>
            <a:ahLst/>
            <a:cxnLst/>
            <a:rect r="r" b="b" t="t" l="l"/>
            <a:pathLst>
              <a:path h="1655064" w="7315200">
                <a:moveTo>
                  <a:pt x="0" y="0"/>
                </a:moveTo>
                <a:lnTo>
                  <a:pt x="7315200" y="0"/>
                </a:lnTo>
                <a:lnTo>
                  <a:pt x="7315200" y="1655064"/>
                </a:lnTo>
                <a:lnTo>
                  <a:pt x="0" y="16550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030565" y="933450"/>
            <a:ext cx="6226870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50"/>
              </a:lnSpc>
            </a:pPr>
            <a:r>
              <a:rPr lang="en-US" sz="5250">
                <a:solidFill>
                  <a:srgbClr val="311DA6"/>
                </a:solidFill>
                <a:latin typeface="League Spartan"/>
              </a:rPr>
              <a:t>Statement Corner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54874" y="4743450"/>
            <a:ext cx="15378252" cy="1898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League Spartan"/>
              </a:rPr>
              <a:t>We all have a responsibility to help people who are living in poverty.​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9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592680" y="6851355"/>
            <a:ext cx="4813889" cy="4813889"/>
          </a:xfrm>
          <a:custGeom>
            <a:avLst/>
            <a:gdLst/>
            <a:ahLst/>
            <a:cxnLst/>
            <a:rect r="r" b="b" t="t" l="l"/>
            <a:pathLst>
              <a:path h="4813889" w="4813889">
                <a:moveTo>
                  <a:pt x="0" y="0"/>
                </a:moveTo>
                <a:lnTo>
                  <a:pt x="4813889" y="0"/>
                </a:lnTo>
                <a:lnTo>
                  <a:pt x="4813889" y="4813890"/>
                </a:lnTo>
                <a:lnTo>
                  <a:pt x="0" y="48138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486400" y="601218"/>
            <a:ext cx="7315200" cy="1655064"/>
          </a:xfrm>
          <a:custGeom>
            <a:avLst/>
            <a:gdLst/>
            <a:ahLst/>
            <a:cxnLst/>
            <a:rect r="r" b="b" t="t" l="l"/>
            <a:pathLst>
              <a:path h="1655064" w="7315200">
                <a:moveTo>
                  <a:pt x="0" y="0"/>
                </a:moveTo>
                <a:lnTo>
                  <a:pt x="7315200" y="0"/>
                </a:lnTo>
                <a:lnTo>
                  <a:pt x="7315200" y="1655064"/>
                </a:lnTo>
                <a:lnTo>
                  <a:pt x="0" y="16550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030565" y="933450"/>
            <a:ext cx="6226870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50"/>
              </a:lnSpc>
            </a:pPr>
            <a:r>
              <a:rPr lang="en-US" sz="5250">
                <a:solidFill>
                  <a:srgbClr val="311DA6"/>
                </a:solidFill>
                <a:latin typeface="League Spartan"/>
              </a:rPr>
              <a:t>Statement Corner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54874" y="4743450"/>
            <a:ext cx="15378252" cy="1898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League Spartan"/>
              </a:rPr>
              <a:t>We can make sure that nobody is </a:t>
            </a:r>
          </a:p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League Spartan"/>
              </a:rPr>
              <a:t>living in poverty.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9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592680" y="6851355"/>
            <a:ext cx="4813889" cy="4813889"/>
          </a:xfrm>
          <a:custGeom>
            <a:avLst/>
            <a:gdLst/>
            <a:ahLst/>
            <a:cxnLst/>
            <a:rect r="r" b="b" t="t" l="l"/>
            <a:pathLst>
              <a:path h="4813889" w="4813889">
                <a:moveTo>
                  <a:pt x="0" y="0"/>
                </a:moveTo>
                <a:lnTo>
                  <a:pt x="4813889" y="0"/>
                </a:lnTo>
                <a:lnTo>
                  <a:pt x="4813889" y="4813890"/>
                </a:lnTo>
                <a:lnTo>
                  <a:pt x="0" y="48138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659013" y="561975"/>
            <a:ext cx="8969973" cy="2029456"/>
          </a:xfrm>
          <a:custGeom>
            <a:avLst/>
            <a:gdLst/>
            <a:ahLst/>
            <a:cxnLst/>
            <a:rect r="r" b="b" t="t" l="l"/>
            <a:pathLst>
              <a:path h="2029456" w="8969973">
                <a:moveTo>
                  <a:pt x="0" y="0"/>
                </a:moveTo>
                <a:lnTo>
                  <a:pt x="8969974" y="0"/>
                </a:lnTo>
                <a:lnTo>
                  <a:pt x="8969974" y="2029456"/>
                </a:lnTo>
                <a:lnTo>
                  <a:pt x="0" y="20294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75961" y="3086100"/>
            <a:ext cx="1435036" cy="2057400"/>
          </a:xfrm>
          <a:custGeom>
            <a:avLst/>
            <a:gdLst/>
            <a:ahLst/>
            <a:cxnLst/>
            <a:rect r="r" b="b" t="t" l="l"/>
            <a:pathLst>
              <a:path h="2057400" w="1435036">
                <a:moveTo>
                  <a:pt x="0" y="0"/>
                </a:moveTo>
                <a:lnTo>
                  <a:pt x="1435036" y="0"/>
                </a:lnTo>
                <a:lnTo>
                  <a:pt x="143503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632674" y="1081403"/>
            <a:ext cx="5022652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50"/>
              </a:lnSpc>
            </a:pPr>
            <a:r>
              <a:rPr lang="en-US" sz="5250">
                <a:solidFill>
                  <a:srgbClr val="F610A1"/>
                </a:solidFill>
                <a:latin typeface="League Spartan"/>
              </a:rPr>
              <a:t>Breadline Kids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897045" y="5076825"/>
            <a:ext cx="13758940" cy="4082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70"/>
              </a:lnSpc>
              <a:spcBef>
                <a:spcPct val="0"/>
              </a:spcBef>
            </a:pPr>
          </a:p>
          <a:p>
            <a:pPr>
              <a:lnSpc>
                <a:spcPts val="5470"/>
              </a:lnSpc>
              <a:spcBef>
                <a:spcPct val="0"/>
              </a:spcBef>
            </a:pPr>
          </a:p>
          <a:p>
            <a:pPr>
              <a:lnSpc>
                <a:spcPts val="5470"/>
              </a:lnSpc>
              <a:spcBef>
                <a:spcPct val="0"/>
              </a:spcBef>
            </a:pPr>
            <a:r>
              <a:rPr lang="en-US" sz="3907">
                <a:solidFill>
                  <a:srgbClr val="FFFFFF"/>
                </a:solidFill>
                <a:latin typeface="League Spartan"/>
              </a:rPr>
              <a:t>Think about the statements you just heard.​</a:t>
            </a:r>
          </a:p>
          <a:p>
            <a:pPr>
              <a:lnSpc>
                <a:spcPts val="5470"/>
              </a:lnSpc>
              <a:spcBef>
                <a:spcPct val="0"/>
              </a:spcBef>
            </a:pPr>
            <a:r>
              <a:rPr lang="en-US" sz="3907">
                <a:solidFill>
                  <a:srgbClr val="FFFFFF"/>
                </a:solidFill>
                <a:latin typeface="League Spartan"/>
              </a:rPr>
              <a:t>Would you change your response to any of them?​</a:t>
            </a:r>
          </a:p>
          <a:p>
            <a:pPr>
              <a:lnSpc>
                <a:spcPts val="5470"/>
              </a:lnSpc>
              <a:spcBef>
                <a:spcPct val="0"/>
              </a:spcBef>
            </a:pPr>
          </a:p>
          <a:p>
            <a:pPr>
              <a:lnSpc>
                <a:spcPts val="5470"/>
              </a:lnSpc>
              <a:spcBef>
                <a:spcPct val="0"/>
              </a:spcBef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3918484" y="3638550"/>
            <a:ext cx="12140685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League Spartan"/>
              </a:rPr>
              <a:t>Watch the video, '</a:t>
            </a:r>
            <a:r>
              <a:rPr lang="en-US" sz="3999" u="sng">
                <a:solidFill>
                  <a:srgbClr val="FFFFFF"/>
                </a:solidFill>
                <a:latin typeface="League Spartan"/>
                <a:hlinkClick r:id="rId7" tooltip="https://www.youtube.com/watch?v=v3GDxEYl6Qg"/>
              </a:rPr>
              <a:t>BBC: Breadline Kids</a:t>
            </a:r>
            <a:r>
              <a:rPr lang="en-US" sz="3999">
                <a:solidFill>
                  <a:srgbClr val="FFFFFF"/>
                </a:solidFill>
                <a:latin typeface="League Spartan"/>
              </a:rPr>
              <a:t>' [17:07]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9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592680" y="6851355"/>
            <a:ext cx="4813889" cy="4813889"/>
          </a:xfrm>
          <a:custGeom>
            <a:avLst/>
            <a:gdLst/>
            <a:ahLst/>
            <a:cxnLst/>
            <a:rect r="r" b="b" t="t" l="l"/>
            <a:pathLst>
              <a:path h="4813889" w="4813889">
                <a:moveTo>
                  <a:pt x="0" y="0"/>
                </a:moveTo>
                <a:lnTo>
                  <a:pt x="4813889" y="0"/>
                </a:lnTo>
                <a:lnTo>
                  <a:pt x="4813889" y="4813890"/>
                </a:lnTo>
                <a:lnTo>
                  <a:pt x="0" y="48138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486400" y="601218"/>
            <a:ext cx="7315200" cy="1655064"/>
          </a:xfrm>
          <a:custGeom>
            <a:avLst/>
            <a:gdLst/>
            <a:ahLst/>
            <a:cxnLst/>
            <a:rect r="r" b="b" t="t" l="l"/>
            <a:pathLst>
              <a:path h="1655064" w="7315200">
                <a:moveTo>
                  <a:pt x="0" y="0"/>
                </a:moveTo>
                <a:lnTo>
                  <a:pt x="7315200" y="0"/>
                </a:lnTo>
                <a:lnTo>
                  <a:pt x="7315200" y="1655064"/>
                </a:lnTo>
                <a:lnTo>
                  <a:pt x="0" y="16550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587336" y="6851355"/>
            <a:ext cx="2518762" cy="2392824"/>
          </a:xfrm>
          <a:custGeom>
            <a:avLst/>
            <a:gdLst/>
            <a:ahLst/>
            <a:cxnLst/>
            <a:rect r="r" b="b" t="t" l="l"/>
            <a:pathLst>
              <a:path h="2392824" w="2518762">
                <a:moveTo>
                  <a:pt x="0" y="0"/>
                </a:moveTo>
                <a:lnTo>
                  <a:pt x="2518763" y="0"/>
                </a:lnTo>
                <a:lnTo>
                  <a:pt x="2518763" y="2392825"/>
                </a:lnTo>
                <a:lnTo>
                  <a:pt x="0" y="23928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3131214"/>
            <a:ext cx="15378252" cy="2794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League Spartan"/>
              </a:rPr>
              <a:t>S</a:t>
            </a:r>
            <a:r>
              <a:rPr lang="en-US" sz="3999">
                <a:solidFill>
                  <a:srgbClr val="FFFFFF"/>
                </a:solidFill>
                <a:latin typeface="League Spartan"/>
              </a:rPr>
              <a:t>hare your CPW lesson photos on social media using the hashtags:</a:t>
            </a:r>
          </a:p>
          <a:p>
            <a:pPr>
              <a:lnSpc>
                <a:spcPts val="5600"/>
              </a:lnSpc>
            </a:pPr>
          </a:p>
          <a:p>
            <a:pPr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League Spartan"/>
              </a:rPr>
              <a:t>#ChallengePoverty #CPW23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069271" y="933450"/>
            <a:ext cx="6149459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50"/>
              </a:lnSpc>
            </a:pPr>
            <a:r>
              <a:rPr lang="en-US" sz="5250">
                <a:solidFill>
                  <a:srgbClr val="F610A1"/>
                </a:solidFill>
                <a:latin typeface="League Spartan"/>
              </a:rPr>
              <a:t>Share your ideas!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235303" y="6779751"/>
            <a:ext cx="9170014" cy="1393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League Spartan"/>
              </a:rPr>
              <a:t>Tag us so we can share your posters! @CPW_Scotland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9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592680" y="6851355"/>
            <a:ext cx="4813889" cy="4813889"/>
          </a:xfrm>
          <a:custGeom>
            <a:avLst/>
            <a:gdLst/>
            <a:ahLst/>
            <a:cxnLst/>
            <a:rect r="r" b="b" t="t" l="l"/>
            <a:pathLst>
              <a:path h="4813889" w="4813889">
                <a:moveTo>
                  <a:pt x="0" y="0"/>
                </a:moveTo>
                <a:lnTo>
                  <a:pt x="4813889" y="0"/>
                </a:lnTo>
                <a:lnTo>
                  <a:pt x="4813889" y="4813890"/>
                </a:lnTo>
                <a:lnTo>
                  <a:pt x="0" y="48138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515032" y="-3779210"/>
            <a:ext cx="5488535" cy="5488535"/>
            <a:chOff x="0" y="0"/>
            <a:chExt cx="6350000" cy="635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5740803" y="221823"/>
            <a:ext cx="2172282" cy="897343"/>
          </a:xfrm>
          <a:custGeom>
            <a:avLst/>
            <a:gdLst/>
            <a:ahLst/>
            <a:cxnLst/>
            <a:rect r="r" b="b" t="t" l="l"/>
            <a:pathLst>
              <a:path h="897343" w="2172282">
                <a:moveTo>
                  <a:pt x="0" y="0"/>
                </a:moveTo>
                <a:lnTo>
                  <a:pt x="2172282" y="0"/>
                </a:lnTo>
                <a:lnTo>
                  <a:pt x="2172282" y="897343"/>
                </a:lnTo>
                <a:lnTo>
                  <a:pt x="0" y="8973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417695" y="2370131"/>
            <a:ext cx="9452610" cy="62862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87"/>
              </a:lnSpc>
            </a:pPr>
            <a:r>
              <a:rPr lang="en-US" sz="7134">
                <a:solidFill>
                  <a:srgbClr val="FFFFFF"/>
                </a:solidFill>
                <a:latin typeface="League Spartan"/>
              </a:rPr>
              <a:t>@CPW_Scotland</a:t>
            </a:r>
          </a:p>
          <a:p>
            <a:pPr algn="ctr">
              <a:lnSpc>
                <a:spcPts val="9987"/>
              </a:lnSpc>
            </a:pPr>
            <a:r>
              <a:rPr lang="en-US" sz="7134">
                <a:solidFill>
                  <a:srgbClr val="FFFFFF"/>
                </a:solidFill>
                <a:latin typeface="League Spartan"/>
              </a:rPr>
              <a:t>@PovertyAlliance</a:t>
            </a:r>
          </a:p>
          <a:p>
            <a:pPr algn="ctr">
              <a:lnSpc>
                <a:spcPts val="9987"/>
              </a:lnSpc>
            </a:pPr>
            <a:r>
              <a:rPr lang="en-US" sz="7134">
                <a:solidFill>
                  <a:srgbClr val="FFFFFF"/>
                </a:solidFill>
                <a:latin typeface="League Spartan"/>
              </a:rPr>
              <a:t>#ChallengePoverty </a:t>
            </a:r>
          </a:p>
          <a:p>
            <a:pPr algn="ctr">
              <a:lnSpc>
                <a:spcPts val="9987"/>
              </a:lnSpc>
            </a:pPr>
            <a:r>
              <a:rPr lang="en-US" sz="7134">
                <a:solidFill>
                  <a:srgbClr val="FFFFFF"/>
                </a:solidFill>
                <a:latin typeface="League Spartan"/>
              </a:rPr>
              <a:t>#CPW23</a:t>
            </a:r>
          </a:p>
          <a:p>
            <a:pPr algn="ctr">
              <a:lnSpc>
                <a:spcPts val="9987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3179781" y="9204960"/>
            <a:ext cx="1916668" cy="529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FFFFF"/>
                </a:solidFill>
                <a:latin typeface="League Spartan"/>
              </a:rPr>
              <a:t>#CPW23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011397" y="9201150"/>
            <a:ext cx="4064556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10"/>
              </a:lnSpc>
            </a:pPr>
            <a:r>
              <a:rPr lang="en-US" sz="3150">
                <a:solidFill>
                  <a:srgbClr val="FFFFFF"/>
                </a:solidFill>
                <a:latin typeface="League Spartan"/>
              </a:rPr>
              <a:t>#ChallengePoverty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9201150"/>
            <a:ext cx="5385554" cy="529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10"/>
              </a:lnSpc>
            </a:pPr>
            <a:r>
              <a:rPr lang="en-US" sz="3150">
                <a:solidFill>
                  <a:srgbClr val="FFFFFF"/>
                </a:solidFill>
                <a:latin typeface="League Spartan"/>
              </a:rPr>
              <a:t>povertyalliance.org/CPW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9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592680" y="6851355"/>
            <a:ext cx="4813889" cy="4813889"/>
          </a:xfrm>
          <a:custGeom>
            <a:avLst/>
            <a:gdLst/>
            <a:ahLst/>
            <a:cxnLst/>
            <a:rect r="r" b="b" t="t" l="l"/>
            <a:pathLst>
              <a:path h="4813889" w="4813889">
                <a:moveTo>
                  <a:pt x="0" y="0"/>
                </a:moveTo>
                <a:lnTo>
                  <a:pt x="4813889" y="0"/>
                </a:lnTo>
                <a:lnTo>
                  <a:pt x="4813889" y="4813890"/>
                </a:lnTo>
                <a:lnTo>
                  <a:pt x="0" y="48138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3002241"/>
            <a:ext cx="14346450" cy="63817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971871" indent="-485935" lvl="1">
              <a:lnSpc>
                <a:spcPts val="6302"/>
              </a:lnSpc>
              <a:buFont typeface="Arial"/>
              <a:buChar char="•"/>
            </a:pPr>
            <a:r>
              <a:rPr lang="en-US" sz="4501">
                <a:solidFill>
                  <a:srgbClr val="FFFFFF"/>
                </a:solidFill>
                <a:latin typeface="League Spartan"/>
              </a:rPr>
              <a:t>We are learning to understand that some people in Scotland have less than others.​</a:t>
            </a:r>
          </a:p>
          <a:p>
            <a:pPr>
              <a:lnSpc>
                <a:spcPts val="6302"/>
              </a:lnSpc>
            </a:pPr>
          </a:p>
          <a:p>
            <a:pPr marL="971871" indent="-485935" lvl="1">
              <a:lnSpc>
                <a:spcPts val="6302"/>
              </a:lnSpc>
              <a:buFont typeface="Arial"/>
              <a:buChar char="•"/>
            </a:pPr>
            <a:r>
              <a:rPr lang="en-US" sz="4501">
                <a:solidFill>
                  <a:srgbClr val="FFFFFF"/>
                </a:solidFill>
                <a:latin typeface="League Spartan"/>
              </a:rPr>
              <a:t>W</a:t>
            </a:r>
            <a:r>
              <a:rPr lang="en-US" sz="4501">
                <a:solidFill>
                  <a:srgbClr val="FFFFFF"/>
                </a:solidFill>
                <a:latin typeface="League Spartan"/>
              </a:rPr>
              <a:t>e are learning to understand what it is like to have less than others.​</a:t>
            </a:r>
          </a:p>
          <a:p>
            <a:pPr>
              <a:lnSpc>
                <a:spcPts val="6302"/>
              </a:lnSpc>
            </a:pPr>
          </a:p>
          <a:p>
            <a:pPr marL="971871" indent="-485935" lvl="1">
              <a:lnSpc>
                <a:spcPts val="6302"/>
              </a:lnSpc>
              <a:buFont typeface="Arial"/>
              <a:buChar char="•"/>
            </a:pPr>
            <a:r>
              <a:rPr lang="en-US" sz="4501">
                <a:solidFill>
                  <a:srgbClr val="FFFFFF"/>
                </a:solidFill>
                <a:latin typeface="League Spartan"/>
              </a:rPr>
              <a:t>W</a:t>
            </a:r>
            <a:r>
              <a:rPr lang="en-US" sz="4501">
                <a:solidFill>
                  <a:srgbClr val="FFFFFF"/>
                </a:solidFill>
                <a:latin typeface="League Spartan"/>
              </a:rPr>
              <a:t>e are learning to understand the importance of treating others with kindness.​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5486400" y="601218"/>
            <a:ext cx="7315200" cy="1655064"/>
          </a:xfrm>
          <a:custGeom>
            <a:avLst/>
            <a:gdLst/>
            <a:ahLst/>
            <a:cxnLst/>
            <a:rect r="r" b="b" t="t" l="l"/>
            <a:pathLst>
              <a:path h="1655064" w="7315200">
                <a:moveTo>
                  <a:pt x="0" y="0"/>
                </a:moveTo>
                <a:lnTo>
                  <a:pt x="7315200" y="0"/>
                </a:lnTo>
                <a:lnTo>
                  <a:pt x="7315200" y="1655064"/>
                </a:lnTo>
                <a:lnTo>
                  <a:pt x="0" y="16550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873551" y="933450"/>
            <a:ext cx="6540897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50"/>
              </a:lnSpc>
            </a:pPr>
            <a:r>
              <a:rPr lang="en-US" sz="5250">
                <a:solidFill>
                  <a:srgbClr val="311DA6"/>
                </a:solidFill>
                <a:latin typeface="League Spartan"/>
              </a:rPr>
              <a:t>Learning Objective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9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592680" y="6851355"/>
            <a:ext cx="4813889" cy="4813889"/>
          </a:xfrm>
          <a:custGeom>
            <a:avLst/>
            <a:gdLst/>
            <a:ahLst/>
            <a:cxnLst/>
            <a:rect r="r" b="b" t="t" l="l"/>
            <a:pathLst>
              <a:path h="4813889" w="4813889">
                <a:moveTo>
                  <a:pt x="0" y="0"/>
                </a:moveTo>
                <a:lnTo>
                  <a:pt x="4813889" y="0"/>
                </a:lnTo>
                <a:lnTo>
                  <a:pt x="4813889" y="4813890"/>
                </a:lnTo>
                <a:lnTo>
                  <a:pt x="0" y="48138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900240" y="0"/>
            <a:ext cx="14487521" cy="3277802"/>
          </a:xfrm>
          <a:custGeom>
            <a:avLst/>
            <a:gdLst/>
            <a:ahLst/>
            <a:cxnLst/>
            <a:rect r="r" b="b" t="t" l="l"/>
            <a:pathLst>
              <a:path h="3277802" w="14487521">
                <a:moveTo>
                  <a:pt x="0" y="0"/>
                </a:moveTo>
                <a:lnTo>
                  <a:pt x="14487520" y="0"/>
                </a:lnTo>
                <a:lnTo>
                  <a:pt x="14487520" y="3277802"/>
                </a:lnTo>
                <a:lnTo>
                  <a:pt x="0" y="32778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405015" y="933450"/>
            <a:ext cx="9477970" cy="1828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50"/>
              </a:lnSpc>
            </a:pPr>
            <a:r>
              <a:rPr lang="en-US" sz="5250">
                <a:solidFill>
                  <a:srgbClr val="311DA6"/>
                </a:solidFill>
                <a:latin typeface="League Spartan"/>
              </a:rPr>
              <a:t>United N</a:t>
            </a:r>
            <a:r>
              <a:rPr lang="en-US" sz="5250">
                <a:solidFill>
                  <a:srgbClr val="311DA6"/>
                </a:solidFill>
                <a:latin typeface="League Spartan"/>
              </a:rPr>
              <a:t>ations Convention </a:t>
            </a:r>
          </a:p>
          <a:p>
            <a:pPr algn="ctr">
              <a:lnSpc>
                <a:spcPts val="7350"/>
              </a:lnSpc>
            </a:pPr>
            <a:r>
              <a:rPr lang="en-US" sz="5250">
                <a:solidFill>
                  <a:srgbClr val="311DA6"/>
                </a:solidFill>
                <a:latin typeface="League Spartan"/>
              </a:rPr>
              <a:t>on the Rights of the Child​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3453751"/>
            <a:ext cx="13864323" cy="6124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>
                <a:solidFill>
                  <a:srgbClr val="FFFFFF"/>
                </a:solidFill>
                <a:latin typeface="League Spartan Bold"/>
              </a:rPr>
              <a:t>Article 2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League Spartan Bold"/>
              </a:rPr>
              <a:t>You have the right to protection against discrimination. This means that nobody can treat you badly because of your colour, sex or religion, if you speak another language, have a disability, or are rich or poor.​</a:t>
            </a:r>
          </a:p>
          <a:p>
            <a:pPr>
              <a:lnSpc>
                <a:spcPts val="3919"/>
              </a:lnSpc>
            </a:pPr>
          </a:p>
          <a:p>
            <a:pPr>
              <a:lnSpc>
                <a:spcPts val="4479"/>
              </a:lnSpc>
            </a:pPr>
            <a:r>
              <a:rPr lang="en-US" sz="3199">
                <a:solidFill>
                  <a:srgbClr val="FFFFFF"/>
                </a:solidFill>
                <a:latin typeface="League Spartan Bold"/>
              </a:rPr>
              <a:t>Article 26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League Spartan Bold"/>
              </a:rPr>
              <a:t>You have the right to help from the government if you are poor or in need.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League Spartan Bold"/>
              </a:rPr>
              <a:t> ​</a:t>
            </a:r>
          </a:p>
          <a:p>
            <a:pPr>
              <a:lnSpc>
                <a:spcPts val="4479"/>
              </a:lnSpc>
            </a:pPr>
            <a:r>
              <a:rPr lang="en-US" sz="3199">
                <a:solidFill>
                  <a:srgbClr val="FFFFFF"/>
                </a:solidFill>
                <a:latin typeface="League Spartan Bold"/>
              </a:rPr>
              <a:t>Article 27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League Spartan Bold"/>
              </a:rPr>
              <a:t>You have the right to a good enough standard of living. This means you should have food, clothes and a place to live.</a:t>
            </a:r>
          </a:p>
          <a:p>
            <a:pPr>
              <a:lnSpc>
                <a:spcPts val="3919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9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592680" y="6851355"/>
            <a:ext cx="4813889" cy="4813889"/>
          </a:xfrm>
          <a:custGeom>
            <a:avLst/>
            <a:gdLst/>
            <a:ahLst/>
            <a:cxnLst/>
            <a:rect r="r" b="b" t="t" l="l"/>
            <a:pathLst>
              <a:path h="4813889" w="4813889">
                <a:moveTo>
                  <a:pt x="0" y="0"/>
                </a:moveTo>
                <a:lnTo>
                  <a:pt x="4813889" y="0"/>
                </a:lnTo>
                <a:lnTo>
                  <a:pt x="4813889" y="4813890"/>
                </a:lnTo>
                <a:lnTo>
                  <a:pt x="0" y="48138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368239" y="814959"/>
            <a:ext cx="9551523" cy="2161032"/>
          </a:xfrm>
          <a:custGeom>
            <a:avLst/>
            <a:gdLst/>
            <a:ahLst/>
            <a:cxnLst/>
            <a:rect r="r" b="b" t="t" l="l"/>
            <a:pathLst>
              <a:path h="2161032" w="9551523">
                <a:moveTo>
                  <a:pt x="0" y="0"/>
                </a:moveTo>
                <a:lnTo>
                  <a:pt x="9551522" y="0"/>
                </a:lnTo>
                <a:lnTo>
                  <a:pt x="9551522" y="2161032"/>
                </a:lnTo>
                <a:lnTo>
                  <a:pt x="0" y="21610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137368" y="3665965"/>
            <a:ext cx="6013263" cy="5592335"/>
          </a:xfrm>
          <a:custGeom>
            <a:avLst/>
            <a:gdLst/>
            <a:ahLst/>
            <a:cxnLst/>
            <a:rect r="r" b="b" t="t" l="l"/>
            <a:pathLst>
              <a:path h="5592335" w="6013263">
                <a:moveTo>
                  <a:pt x="0" y="0"/>
                </a:moveTo>
                <a:lnTo>
                  <a:pt x="6013264" y="0"/>
                </a:lnTo>
                <a:lnTo>
                  <a:pt x="6013264" y="5592335"/>
                </a:lnTo>
                <a:lnTo>
                  <a:pt x="0" y="55923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969248" y="933450"/>
            <a:ext cx="6349504" cy="1828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50"/>
              </a:lnSpc>
            </a:pPr>
            <a:r>
              <a:rPr lang="en-US" sz="5250">
                <a:solidFill>
                  <a:srgbClr val="311DA6"/>
                </a:solidFill>
                <a:latin typeface="League Spartan"/>
              </a:rPr>
              <a:t>What do you need</a:t>
            </a:r>
          </a:p>
          <a:p>
            <a:pPr algn="ctr">
              <a:lnSpc>
                <a:spcPts val="7350"/>
              </a:lnSpc>
            </a:pPr>
            <a:r>
              <a:rPr lang="en-US" sz="5250">
                <a:solidFill>
                  <a:srgbClr val="311DA6"/>
                </a:solidFill>
                <a:latin typeface="League Spartan"/>
              </a:rPr>
              <a:t> to be happy?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9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592680" y="6851355"/>
            <a:ext cx="4813889" cy="4813889"/>
          </a:xfrm>
          <a:custGeom>
            <a:avLst/>
            <a:gdLst/>
            <a:ahLst/>
            <a:cxnLst/>
            <a:rect r="r" b="b" t="t" l="l"/>
            <a:pathLst>
              <a:path h="4813889" w="4813889">
                <a:moveTo>
                  <a:pt x="0" y="0"/>
                </a:moveTo>
                <a:lnTo>
                  <a:pt x="4813889" y="0"/>
                </a:lnTo>
                <a:lnTo>
                  <a:pt x="4813889" y="4813890"/>
                </a:lnTo>
                <a:lnTo>
                  <a:pt x="0" y="48138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486400" y="601218"/>
            <a:ext cx="7315200" cy="1655064"/>
          </a:xfrm>
          <a:custGeom>
            <a:avLst/>
            <a:gdLst/>
            <a:ahLst/>
            <a:cxnLst/>
            <a:rect r="r" b="b" t="t" l="l"/>
            <a:pathLst>
              <a:path h="1655064" w="7315200">
                <a:moveTo>
                  <a:pt x="0" y="0"/>
                </a:moveTo>
                <a:lnTo>
                  <a:pt x="7315200" y="0"/>
                </a:lnTo>
                <a:lnTo>
                  <a:pt x="7315200" y="1655064"/>
                </a:lnTo>
                <a:lnTo>
                  <a:pt x="0" y="16550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030565" y="933450"/>
            <a:ext cx="6226870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50"/>
              </a:lnSpc>
            </a:pPr>
            <a:r>
              <a:rPr lang="en-US" sz="5250">
                <a:solidFill>
                  <a:srgbClr val="311DA6"/>
                </a:solidFill>
                <a:latin typeface="League Spartan"/>
              </a:rPr>
              <a:t>Statement Corner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7294355"/>
            <a:ext cx="15755216" cy="854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>
                <a:solidFill>
                  <a:srgbClr val="FFFFFF"/>
                </a:solidFill>
                <a:latin typeface="League Spartan"/>
              </a:rPr>
              <a:t>Be ready to say why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2974696"/>
            <a:ext cx="15341857" cy="3851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700"/>
              </a:lnSpc>
            </a:pPr>
            <a:r>
              <a:rPr lang="en-US" sz="5500">
                <a:solidFill>
                  <a:srgbClr val="FFFFFF"/>
                </a:solidFill>
                <a:latin typeface="League Spartan"/>
              </a:rPr>
              <a:t>Listen to each statement then go to the appropriate corner of the room depending on whether you agree with the statement, disagree or don’t know.  ​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9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592680" y="6851355"/>
            <a:ext cx="4813889" cy="4813889"/>
          </a:xfrm>
          <a:custGeom>
            <a:avLst/>
            <a:gdLst/>
            <a:ahLst/>
            <a:cxnLst/>
            <a:rect r="r" b="b" t="t" l="l"/>
            <a:pathLst>
              <a:path h="4813889" w="4813889">
                <a:moveTo>
                  <a:pt x="0" y="0"/>
                </a:moveTo>
                <a:lnTo>
                  <a:pt x="4813889" y="0"/>
                </a:lnTo>
                <a:lnTo>
                  <a:pt x="4813889" y="4813890"/>
                </a:lnTo>
                <a:lnTo>
                  <a:pt x="0" y="48138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486400" y="601218"/>
            <a:ext cx="7315200" cy="1655064"/>
          </a:xfrm>
          <a:custGeom>
            <a:avLst/>
            <a:gdLst/>
            <a:ahLst/>
            <a:cxnLst/>
            <a:rect r="r" b="b" t="t" l="l"/>
            <a:pathLst>
              <a:path h="1655064" w="7315200">
                <a:moveTo>
                  <a:pt x="0" y="0"/>
                </a:moveTo>
                <a:lnTo>
                  <a:pt x="7315200" y="0"/>
                </a:lnTo>
                <a:lnTo>
                  <a:pt x="7315200" y="1655064"/>
                </a:lnTo>
                <a:lnTo>
                  <a:pt x="0" y="16550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030565" y="933450"/>
            <a:ext cx="6226870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50"/>
              </a:lnSpc>
            </a:pPr>
            <a:r>
              <a:rPr lang="en-US" sz="5250">
                <a:solidFill>
                  <a:srgbClr val="311DA6"/>
                </a:solidFill>
                <a:latin typeface="League Spartan"/>
              </a:rPr>
              <a:t>Statement Corner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73072" y="3152783"/>
            <a:ext cx="15341857" cy="3851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5500">
                <a:solidFill>
                  <a:srgbClr val="FFFFFF"/>
                </a:solidFill>
                <a:latin typeface="League Spartan"/>
              </a:rPr>
              <a:t>Everyone has a right to life. </a:t>
            </a:r>
          </a:p>
          <a:p>
            <a:pPr algn="ctr">
              <a:lnSpc>
                <a:spcPts val="7700"/>
              </a:lnSpc>
            </a:pPr>
            <a:r>
              <a:rPr lang="en-US" sz="5500">
                <a:solidFill>
                  <a:srgbClr val="FFFFFF"/>
                </a:solidFill>
                <a:latin typeface="League Spartan"/>
              </a:rPr>
              <a:t> ​</a:t>
            </a:r>
          </a:p>
          <a:p>
            <a:pPr algn="ctr">
              <a:lnSpc>
                <a:spcPts val="7700"/>
              </a:lnSpc>
            </a:pPr>
            <a:r>
              <a:rPr lang="en-US" sz="5500">
                <a:solidFill>
                  <a:srgbClr val="FFFFFF"/>
                </a:solidFill>
                <a:latin typeface="League Spartan"/>
              </a:rPr>
              <a:t>No one should have to live in poverty.</a:t>
            </a:r>
          </a:p>
          <a:p>
            <a:pPr>
              <a:lnSpc>
                <a:spcPts val="7700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9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592680" y="6851355"/>
            <a:ext cx="4813889" cy="4813889"/>
          </a:xfrm>
          <a:custGeom>
            <a:avLst/>
            <a:gdLst/>
            <a:ahLst/>
            <a:cxnLst/>
            <a:rect r="r" b="b" t="t" l="l"/>
            <a:pathLst>
              <a:path h="4813889" w="4813889">
                <a:moveTo>
                  <a:pt x="0" y="0"/>
                </a:moveTo>
                <a:lnTo>
                  <a:pt x="4813889" y="0"/>
                </a:lnTo>
                <a:lnTo>
                  <a:pt x="4813889" y="4813890"/>
                </a:lnTo>
                <a:lnTo>
                  <a:pt x="0" y="48138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486400" y="601218"/>
            <a:ext cx="7315200" cy="1655064"/>
          </a:xfrm>
          <a:custGeom>
            <a:avLst/>
            <a:gdLst/>
            <a:ahLst/>
            <a:cxnLst/>
            <a:rect r="r" b="b" t="t" l="l"/>
            <a:pathLst>
              <a:path h="1655064" w="7315200">
                <a:moveTo>
                  <a:pt x="0" y="0"/>
                </a:moveTo>
                <a:lnTo>
                  <a:pt x="7315200" y="0"/>
                </a:lnTo>
                <a:lnTo>
                  <a:pt x="7315200" y="1655064"/>
                </a:lnTo>
                <a:lnTo>
                  <a:pt x="0" y="16550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030565" y="933450"/>
            <a:ext cx="6226870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50"/>
              </a:lnSpc>
            </a:pPr>
            <a:r>
              <a:rPr lang="en-US" sz="5250">
                <a:solidFill>
                  <a:srgbClr val="311DA6"/>
                </a:solidFill>
                <a:latin typeface="League Spartan"/>
              </a:rPr>
              <a:t>Statement Corner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806277" y="4152264"/>
            <a:ext cx="14675446" cy="1898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League Spartan"/>
              </a:rPr>
              <a:t>Lots of people who have jobs are living in poverty.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9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592680" y="6851355"/>
            <a:ext cx="4813889" cy="4813889"/>
          </a:xfrm>
          <a:custGeom>
            <a:avLst/>
            <a:gdLst/>
            <a:ahLst/>
            <a:cxnLst/>
            <a:rect r="r" b="b" t="t" l="l"/>
            <a:pathLst>
              <a:path h="4813889" w="4813889">
                <a:moveTo>
                  <a:pt x="0" y="0"/>
                </a:moveTo>
                <a:lnTo>
                  <a:pt x="4813889" y="0"/>
                </a:lnTo>
                <a:lnTo>
                  <a:pt x="4813889" y="4813890"/>
                </a:lnTo>
                <a:lnTo>
                  <a:pt x="0" y="48138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486400" y="601218"/>
            <a:ext cx="7315200" cy="1655064"/>
          </a:xfrm>
          <a:custGeom>
            <a:avLst/>
            <a:gdLst/>
            <a:ahLst/>
            <a:cxnLst/>
            <a:rect r="r" b="b" t="t" l="l"/>
            <a:pathLst>
              <a:path h="1655064" w="7315200">
                <a:moveTo>
                  <a:pt x="0" y="0"/>
                </a:moveTo>
                <a:lnTo>
                  <a:pt x="7315200" y="0"/>
                </a:lnTo>
                <a:lnTo>
                  <a:pt x="7315200" y="1655064"/>
                </a:lnTo>
                <a:lnTo>
                  <a:pt x="0" y="16550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030565" y="933450"/>
            <a:ext cx="6226870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50"/>
              </a:lnSpc>
            </a:pPr>
            <a:r>
              <a:rPr lang="en-US" sz="5250">
                <a:solidFill>
                  <a:srgbClr val="311DA6"/>
                </a:solidFill>
                <a:latin typeface="League Spartan"/>
              </a:rPr>
              <a:t>Statement Corner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54874" y="4743450"/>
            <a:ext cx="15378252" cy="1898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League Spartan"/>
              </a:rPr>
              <a:t>People live in poverty in every </a:t>
            </a:r>
          </a:p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League Spartan"/>
              </a:rPr>
              <a:t>part of Scotland.​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9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592680" y="6851355"/>
            <a:ext cx="4813889" cy="4813889"/>
          </a:xfrm>
          <a:custGeom>
            <a:avLst/>
            <a:gdLst/>
            <a:ahLst/>
            <a:cxnLst/>
            <a:rect r="r" b="b" t="t" l="l"/>
            <a:pathLst>
              <a:path h="4813889" w="4813889">
                <a:moveTo>
                  <a:pt x="0" y="0"/>
                </a:moveTo>
                <a:lnTo>
                  <a:pt x="4813889" y="0"/>
                </a:lnTo>
                <a:lnTo>
                  <a:pt x="4813889" y="4813890"/>
                </a:lnTo>
                <a:lnTo>
                  <a:pt x="0" y="48138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486400" y="601218"/>
            <a:ext cx="7315200" cy="1655064"/>
          </a:xfrm>
          <a:custGeom>
            <a:avLst/>
            <a:gdLst/>
            <a:ahLst/>
            <a:cxnLst/>
            <a:rect r="r" b="b" t="t" l="l"/>
            <a:pathLst>
              <a:path h="1655064" w="7315200">
                <a:moveTo>
                  <a:pt x="0" y="0"/>
                </a:moveTo>
                <a:lnTo>
                  <a:pt x="7315200" y="0"/>
                </a:lnTo>
                <a:lnTo>
                  <a:pt x="7315200" y="1655064"/>
                </a:lnTo>
                <a:lnTo>
                  <a:pt x="0" y="16550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030565" y="933450"/>
            <a:ext cx="6226870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50"/>
              </a:lnSpc>
            </a:pPr>
            <a:r>
              <a:rPr lang="en-US" sz="5250">
                <a:solidFill>
                  <a:srgbClr val="311DA6"/>
                </a:solidFill>
                <a:latin typeface="League Spartan"/>
              </a:rPr>
              <a:t>Statement Corner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54874" y="4743450"/>
            <a:ext cx="15378252" cy="927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League Spartan"/>
              </a:rPr>
              <a:t>Living in poverty can affect mental health.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DAFj6UDESWA</dc:identifier>
  <dcterms:modified xsi:type="dcterms:W3CDTF">2011-08-01T06:04:30Z</dcterms:modified>
  <cp:revision>1</cp:revision>
  <dc:title>2023_Primary_4-7_Lesson_Plan</dc:title>
</cp:coreProperties>
</file>