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1"/>
    <p:sldId id="257" r:id="rId12"/>
    <p:sldId id="258" r:id="rId13"/>
    <p:sldId id="259" r:id="rId14"/>
    <p:sldId id="260" r:id="rId15"/>
    <p:sldId id="261" r:id="rId16"/>
    <p:sldId id="262" r:id="rId17"/>
    <p:sldId id="263" r:id="rId18"/>
    <p:sldId id="264" r:id="rId19"/>
    <p:sldId id="265" r:id="rId20"/>
    <p:sldId id="266"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17" Target="../media/image17.png" Type="http://schemas.openxmlformats.org/officeDocument/2006/relationships/image"/><Relationship Id="rId18" Target="../media/image18.svg" Type="http://schemas.openxmlformats.org/officeDocument/2006/relationships/image"/><Relationship Id="rId19" Target="../media/image19.png" Type="http://schemas.openxmlformats.org/officeDocument/2006/relationships/image"/><Relationship Id="rId2" Target="../media/image1.png" Type="http://schemas.openxmlformats.org/officeDocument/2006/relationships/image"/><Relationship Id="rId20" Target="../media/image20.sv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TextBox 3" id="3"/>
          <p:cNvSpPr txBox="true"/>
          <p:nvPr/>
        </p:nvSpPr>
        <p:spPr>
          <a:xfrm rot="0">
            <a:off x="12832059" y="9201150"/>
            <a:ext cx="1916668" cy="529590"/>
          </a:xfrm>
          <a:prstGeom prst="rect">
            <a:avLst/>
          </a:prstGeom>
        </p:spPr>
        <p:txBody>
          <a:bodyPr anchor="t" rtlCol="false" tIns="0" lIns="0" bIns="0" rIns="0">
            <a:spAutoFit/>
          </a:bodyPr>
          <a:lstStyle/>
          <a:p>
            <a:pPr algn="ctr">
              <a:lnSpc>
                <a:spcPts val="4409"/>
              </a:lnSpc>
            </a:pPr>
            <a:r>
              <a:rPr lang="en-US" sz="3150">
                <a:solidFill>
                  <a:srgbClr val="FFFFFF"/>
                </a:solidFill>
                <a:latin typeface="League Spartan"/>
              </a:rPr>
              <a:t>#CPW23</a:t>
            </a:r>
          </a:p>
        </p:txBody>
      </p:sp>
      <p:sp>
        <p:nvSpPr>
          <p:cNvPr name="TextBox 4" id="4"/>
          <p:cNvSpPr txBox="true"/>
          <p:nvPr/>
        </p:nvSpPr>
        <p:spPr>
          <a:xfrm rot="0">
            <a:off x="7663676" y="9197340"/>
            <a:ext cx="4064556" cy="53340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#ChallengePoverty</a:t>
            </a:r>
          </a:p>
        </p:txBody>
      </p:sp>
      <p:grpSp>
        <p:nvGrpSpPr>
          <p:cNvPr name="Group 5" id="5"/>
          <p:cNvGrpSpPr/>
          <p:nvPr/>
        </p:nvGrpSpPr>
        <p:grpSpPr>
          <a:xfrm rot="0">
            <a:off x="14515032" y="-3779210"/>
            <a:ext cx="5488535" cy="5488535"/>
            <a:chOff x="0" y="0"/>
            <a:chExt cx="6350000" cy="6350000"/>
          </a:xfrm>
        </p:grpSpPr>
        <p:sp>
          <p:nvSpPr>
            <p:cNvPr name="Freeform 6" id="6"/>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Freeform 7" id="7"/>
          <p:cNvSpPr/>
          <p:nvPr/>
        </p:nvSpPr>
        <p:spPr>
          <a:xfrm flipH="false" flipV="false" rot="0">
            <a:off x="15740803" y="221823"/>
            <a:ext cx="2172282" cy="897343"/>
          </a:xfrm>
          <a:custGeom>
            <a:avLst/>
            <a:gdLst/>
            <a:ahLst/>
            <a:cxnLst/>
            <a:rect r="r" b="b" t="t" l="l"/>
            <a:pathLst>
              <a:path h="897343" w="2172282">
                <a:moveTo>
                  <a:pt x="0" y="0"/>
                </a:moveTo>
                <a:lnTo>
                  <a:pt x="2172282" y="0"/>
                </a:lnTo>
                <a:lnTo>
                  <a:pt x="2172282" y="897343"/>
                </a:lnTo>
                <a:lnTo>
                  <a:pt x="0" y="897343"/>
                </a:lnTo>
                <a:lnTo>
                  <a:pt x="0" y="0"/>
                </a:lnTo>
                <a:close/>
              </a:path>
            </a:pathLst>
          </a:custGeom>
          <a:blipFill>
            <a:blip r:embed="rId3"/>
            <a:stretch>
              <a:fillRect l="0" t="0" r="0" b="0"/>
            </a:stretch>
          </a:blipFill>
        </p:spPr>
      </p:sp>
      <p:sp>
        <p:nvSpPr>
          <p:cNvPr name="TextBox 8" id="8"/>
          <p:cNvSpPr txBox="true"/>
          <p:nvPr/>
        </p:nvSpPr>
        <p:spPr>
          <a:xfrm rot="0">
            <a:off x="1522015" y="2849956"/>
            <a:ext cx="13771866" cy="2647912"/>
          </a:xfrm>
          <a:prstGeom prst="rect">
            <a:avLst/>
          </a:prstGeom>
        </p:spPr>
        <p:txBody>
          <a:bodyPr anchor="t" rtlCol="false" tIns="0" lIns="0" bIns="0" rIns="0">
            <a:spAutoFit/>
          </a:bodyPr>
          <a:lstStyle/>
          <a:p>
            <a:pPr>
              <a:lnSpc>
                <a:spcPts val="10684"/>
              </a:lnSpc>
            </a:pPr>
            <a:r>
              <a:rPr lang="en-US" sz="7632">
                <a:solidFill>
                  <a:srgbClr val="FFFFFF"/>
                </a:solidFill>
                <a:latin typeface="League Spartan"/>
              </a:rPr>
              <a:t>Challenge Poverty Week </a:t>
            </a:r>
          </a:p>
          <a:p>
            <a:pPr>
              <a:lnSpc>
                <a:spcPts val="10684"/>
              </a:lnSpc>
            </a:pPr>
            <a:r>
              <a:rPr lang="en-US" sz="7632">
                <a:solidFill>
                  <a:srgbClr val="FFFFFF"/>
                </a:solidFill>
                <a:latin typeface="League Spartan"/>
              </a:rPr>
              <a:t>Lesson plan for Primary 1-3</a:t>
            </a:r>
          </a:p>
        </p:txBody>
      </p:sp>
      <p:sp>
        <p:nvSpPr>
          <p:cNvPr name="TextBox 9" id="9"/>
          <p:cNvSpPr txBox="true"/>
          <p:nvPr/>
        </p:nvSpPr>
        <p:spPr>
          <a:xfrm rot="0">
            <a:off x="1522015" y="6023981"/>
            <a:ext cx="6306145" cy="827374"/>
          </a:xfrm>
          <a:prstGeom prst="rect">
            <a:avLst/>
          </a:prstGeom>
        </p:spPr>
        <p:txBody>
          <a:bodyPr anchor="t" rtlCol="false" tIns="0" lIns="0" bIns="0" rIns="0">
            <a:spAutoFit/>
          </a:bodyPr>
          <a:lstStyle/>
          <a:p>
            <a:pPr algn="ctr">
              <a:lnSpc>
                <a:spcPts val="6896"/>
              </a:lnSpc>
            </a:pPr>
            <a:r>
              <a:rPr lang="en-US" sz="4926">
                <a:solidFill>
                  <a:srgbClr val="FFFFFF"/>
                </a:solidFill>
                <a:latin typeface="League Spartan"/>
              </a:rPr>
              <a:t>2 - 8 October 2023</a:t>
            </a:r>
          </a:p>
        </p:txBody>
      </p:sp>
      <p:sp>
        <p:nvSpPr>
          <p:cNvPr name="TextBox 10" id="10"/>
          <p:cNvSpPr txBox="true"/>
          <p:nvPr/>
        </p:nvSpPr>
        <p:spPr>
          <a:xfrm rot="0">
            <a:off x="1174294" y="9201150"/>
            <a:ext cx="5385554" cy="52959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povertyalliance.org/CPW</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587336" y="6851355"/>
            <a:ext cx="2518762" cy="2392824"/>
          </a:xfrm>
          <a:custGeom>
            <a:avLst/>
            <a:gdLst/>
            <a:ahLst/>
            <a:cxnLst/>
            <a:rect r="r" b="b" t="t" l="l"/>
            <a:pathLst>
              <a:path h="2392824" w="2518762">
                <a:moveTo>
                  <a:pt x="0" y="0"/>
                </a:moveTo>
                <a:lnTo>
                  <a:pt x="2518763" y="0"/>
                </a:lnTo>
                <a:lnTo>
                  <a:pt x="2518763" y="2392825"/>
                </a:lnTo>
                <a:lnTo>
                  <a:pt x="0" y="23928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3131214"/>
            <a:ext cx="15378252" cy="279400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S</a:t>
            </a:r>
            <a:r>
              <a:rPr lang="en-US" sz="3999">
                <a:solidFill>
                  <a:srgbClr val="FFFFFF"/>
                </a:solidFill>
                <a:latin typeface="League Spartan"/>
              </a:rPr>
              <a:t>hare your CPW lesson photos on social media using the hashtags:</a:t>
            </a:r>
          </a:p>
          <a:p>
            <a:pPr>
              <a:lnSpc>
                <a:spcPts val="5600"/>
              </a:lnSpc>
            </a:pPr>
          </a:p>
          <a:p>
            <a:pPr>
              <a:lnSpc>
                <a:spcPts val="5599"/>
              </a:lnSpc>
            </a:pPr>
            <a:r>
              <a:rPr lang="en-US" sz="3999">
                <a:solidFill>
                  <a:srgbClr val="FFFFFF"/>
                </a:solidFill>
                <a:latin typeface="League Spartan"/>
              </a:rPr>
              <a:t>#ChallengePoverty #CPW23</a:t>
            </a:r>
          </a:p>
        </p:txBody>
      </p:sp>
      <p:sp>
        <p:nvSpPr>
          <p:cNvPr name="TextBox 6" id="6"/>
          <p:cNvSpPr txBox="true"/>
          <p:nvPr/>
        </p:nvSpPr>
        <p:spPr>
          <a:xfrm rot="0">
            <a:off x="6069271" y="933450"/>
            <a:ext cx="6149459" cy="89154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Share your ideas!</a:t>
            </a:r>
          </a:p>
        </p:txBody>
      </p:sp>
      <p:sp>
        <p:nvSpPr>
          <p:cNvPr name="TextBox 7" id="7"/>
          <p:cNvSpPr txBox="true"/>
          <p:nvPr/>
        </p:nvSpPr>
        <p:spPr>
          <a:xfrm rot="0">
            <a:off x="6235303" y="6779751"/>
            <a:ext cx="9170014" cy="13938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Tag us so we can share your posters! @CPW_Scotland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grpSp>
        <p:nvGrpSpPr>
          <p:cNvPr name="Group 3" id="3"/>
          <p:cNvGrpSpPr/>
          <p:nvPr/>
        </p:nvGrpSpPr>
        <p:grpSpPr>
          <a:xfrm rot="0">
            <a:off x="14515032" y="-3779210"/>
            <a:ext cx="5488535" cy="5488535"/>
            <a:chOff x="0" y="0"/>
            <a:chExt cx="6350000" cy="6350000"/>
          </a:xfrm>
        </p:grpSpPr>
        <p:sp>
          <p:nvSpPr>
            <p:cNvPr name="Freeform 4" id="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Freeform 5" id="5"/>
          <p:cNvSpPr/>
          <p:nvPr/>
        </p:nvSpPr>
        <p:spPr>
          <a:xfrm flipH="false" flipV="false" rot="0">
            <a:off x="15740803" y="221823"/>
            <a:ext cx="2172282" cy="897343"/>
          </a:xfrm>
          <a:custGeom>
            <a:avLst/>
            <a:gdLst/>
            <a:ahLst/>
            <a:cxnLst/>
            <a:rect r="r" b="b" t="t" l="l"/>
            <a:pathLst>
              <a:path h="897343" w="2172282">
                <a:moveTo>
                  <a:pt x="0" y="0"/>
                </a:moveTo>
                <a:lnTo>
                  <a:pt x="2172282" y="0"/>
                </a:lnTo>
                <a:lnTo>
                  <a:pt x="2172282" y="897343"/>
                </a:lnTo>
                <a:lnTo>
                  <a:pt x="0" y="897343"/>
                </a:lnTo>
                <a:lnTo>
                  <a:pt x="0" y="0"/>
                </a:lnTo>
                <a:close/>
              </a:path>
            </a:pathLst>
          </a:custGeom>
          <a:blipFill>
            <a:blip r:embed="rId3"/>
            <a:stretch>
              <a:fillRect l="0" t="0" r="0" b="0"/>
            </a:stretch>
          </a:blipFill>
        </p:spPr>
      </p:sp>
      <p:sp>
        <p:nvSpPr>
          <p:cNvPr name="TextBox 6" id="6"/>
          <p:cNvSpPr txBox="true"/>
          <p:nvPr/>
        </p:nvSpPr>
        <p:spPr>
          <a:xfrm rot="0">
            <a:off x="4417695" y="2370131"/>
            <a:ext cx="9452610" cy="6286268"/>
          </a:xfrm>
          <a:prstGeom prst="rect">
            <a:avLst/>
          </a:prstGeom>
        </p:spPr>
        <p:txBody>
          <a:bodyPr anchor="t" rtlCol="false" tIns="0" lIns="0" bIns="0" rIns="0">
            <a:spAutoFit/>
          </a:bodyPr>
          <a:lstStyle/>
          <a:p>
            <a:pPr algn="ctr">
              <a:lnSpc>
                <a:spcPts val="9987"/>
              </a:lnSpc>
            </a:pPr>
            <a:r>
              <a:rPr lang="en-US" sz="7134">
                <a:solidFill>
                  <a:srgbClr val="FFFFFF"/>
                </a:solidFill>
                <a:latin typeface="League Spartan"/>
              </a:rPr>
              <a:t>@CPW_Scotland</a:t>
            </a:r>
          </a:p>
          <a:p>
            <a:pPr algn="ctr">
              <a:lnSpc>
                <a:spcPts val="9987"/>
              </a:lnSpc>
            </a:pPr>
            <a:r>
              <a:rPr lang="en-US" sz="7134">
                <a:solidFill>
                  <a:srgbClr val="FFFFFF"/>
                </a:solidFill>
                <a:latin typeface="League Spartan"/>
              </a:rPr>
              <a:t>@PovertyAlliance</a:t>
            </a:r>
          </a:p>
          <a:p>
            <a:pPr algn="ctr">
              <a:lnSpc>
                <a:spcPts val="9987"/>
              </a:lnSpc>
            </a:pPr>
            <a:r>
              <a:rPr lang="en-US" sz="7134">
                <a:solidFill>
                  <a:srgbClr val="FFFFFF"/>
                </a:solidFill>
                <a:latin typeface="League Spartan"/>
              </a:rPr>
              <a:t>#ChallengePoverty </a:t>
            </a:r>
          </a:p>
          <a:p>
            <a:pPr algn="ctr">
              <a:lnSpc>
                <a:spcPts val="9987"/>
              </a:lnSpc>
            </a:pPr>
            <a:r>
              <a:rPr lang="en-US" sz="7134">
                <a:solidFill>
                  <a:srgbClr val="FFFFFF"/>
                </a:solidFill>
                <a:latin typeface="League Spartan"/>
              </a:rPr>
              <a:t>#CPW23</a:t>
            </a:r>
          </a:p>
          <a:p>
            <a:pPr algn="ctr">
              <a:lnSpc>
                <a:spcPts val="9987"/>
              </a:lnSpc>
            </a:pPr>
          </a:p>
        </p:txBody>
      </p:sp>
      <p:sp>
        <p:nvSpPr>
          <p:cNvPr name="TextBox 7" id="7"/>
          <p:cNvSpPr txBox="true"/>
          <p:nvPr/>
        </p:nvSpPr>
        <p:spPr>
          <a:xfrm rot="0">
            <a:off x="12686465" y="9201150"/>
            <a:ext cx="1916668" cy="529590"/>
          </a:xfrm>
          <a:prstGeom prst="rect">
            <a:avLst/>
          </a:prstGeom>
        </p:spPr>
        <p:txBody>
          <a:bodyPr anchor="t" rtlCol="false" tIns="0" lIns="0" bIns="0" rIns="0">
            <a:spAutoFit/>
          </a:bodyPr>
          <a:lstStyle/>
          <a:p>
            <a:pPr algn="ctr">
              <a:lnSpc>
                <a:spcPts val="4409"/>
              </a:lnSpc>
            </a:pPr>
            <a:r>
              <a:rPr lang="en-US" sz="3150">
                <a:solidFill>
                  <a:srgbClr val="FFFFFF"/>
                </a:solidFill>
                <a:latin typeface="League Spartan"/>
              </a:rPr>
              <a:t>#CPW23</a:t>
            </a:r>
          </a:p>
        </p:txBody>
      </p:sp>
      <p:sp>
        <p:nvSpPr>
          <p:cNvPr name="TextBox 8" id="8"/>
          <p:cNvSpPr txBox="true"/>
          <p:nvPr/>
        </p:nvSpPr>
        <p:spPr>
          <a:xfrm rot="0">
            <a:off x="7518082" y="9197340"/>
            <a:ext cx="4064556" cy="53340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#ChallengePoverty</a:t>
            </a:r>
          </a:p>
        </p:txBody>
      </p:sp>
      <p:sp>
        <p:nvSpPr>
          <p:cNvPr name="TextBox 9" id="9"/>
          <p:cNvSpPr txBox="true"/>
          <p:nvPr/>
        </p:nvSpPr>
        <p:spPr>
          <a:xfrm rot="0">
            <a:off x="1028700" y="9201150"/>
            <a:ext cx="5385554" cy="52959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povertyalliance.org/CPW</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TextBox 3" id="3"/>
          <p:cNvSpPr txBox="true"/>
          <p:nvPr/>
        </p:nvSpPr>
        <p:spPr>
          <a:xfrm rot="0">
            <a:off x="1028700" y="3011766"/>
            <a:ext cx="14346450" cy="5658448"/>
          </a:xfrm>
          <a:prstGeom prst="rect">
            <a:avLst/>
          </a:prstGeom>
        </p:spPr>
        <p:txBody>
          <a:bodyPr anchor="t" rtlCol="false" tIns="0" lIns="0" bIns="0" rIns="0">
            <a:spAutoFit/>
          </a:bodyPr>
          <a:lstStyle/>
          <a:p>
            <a:pPr algn="just" marL="993460" indent="-496730" lvl="1">
              <a:lnSpc>
                <a:spcPts val="6442"/>
              </a:lnSpc>
              <a:buFont typeface="Arial"/>
              <a:buChar char="•"/>
            </a:pPr>
            <a:r>
              <a:rPr lang="en-US" sz="4601">
                <a:solidFill>
                  <a:srgbClr val="FFFFFF"/>
                </a:solidFill>
                <a:latin typeface="League Spartan"/>
              </a:rPr>
              <a:t>Understand that some people in Scotland have less than others.​</a:t>
            </a:r>
          </a:p>
          <a:p>
            <a:pPr algn="just">
              <a:lnSpc>
                <a:spcPts val="6442"/>
              </a:lnSpc>
            </a:pPr>
          </a:p>
          <a:p>
            <a:pPr algn="just" marL="993460" indent="-496730" lvl="1">
              <a:lnSpc>
                <a:spcPts val="6442"/>
              </a:lnSpc>
              <a:buFont typeface="Arial"/>
              <a:buChar char="•"/>
            </a:pPr>
            <a:r>
              <a:rPr lang="en-US" sz="4601">
                <a:solidFill>
                  <a:srgbClr val="FFFFFF"/>
                </a:solidFill>
                <a:latin typeface="League Spartan"/>
              </a:rPr>
              <a:t>Describe what we all need to be happy.​</a:t>
            </a:r>
          </a:p>
          <a:p>
            <a:pPr algn="just">
              <a:lnSpc>
                <a:spcPts val="6442"/>
              </a:lnSpc>
            </a:pPr>
          </a:p>
          <a:p>
            <a:pPr algn="just" marL="993460" indent="-496730" lvl="1">
              <a:lnSpc>
                <a:spcPts val="6442"/>
              </a:lnSpc>
              <a:buFont typeface="Arial"/>
              <a:buChar char="•"/>
            </a:pPr>
            <a:r>
              <a:rPr lang="en-US" sz="4601">
                <a:solidFill>
                  <a:srgbClr val="FFFFFF"/>
                </a:solidFill>
                <a:latin typeface="League Spartan"/>
              </a:rPr>
              <a:t>Identify ways we can show kindness to ensure everyone has enough to be happy.</a:t>
            </a:r>
          </a:p>
        </p:txBody>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5873551" y="933450"/>
            <a:ext cx="6540897"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Learning Objective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900240" y="256574"/>
            <a:ext cx="14487521" cy="3277802"/>
          </a:xfrm>
          <a:custGeom>
            <a:avLst/>
            <a:gdLst/>
            <a:ahLst/>
            <a:cxnLst/>
            <a:rect r="r" b="b" t="t" l="l"/>
            <a:pathLst>
              <a:path h="3277802" w="14487521">
                <a:moveTo>
                  <a:pt x="0" y="0"/>
                </a:moveTo>
                <a:lnTo>
                  <a:pt x="14487520" y="0"/>
                </a:lnTo>
                <a:lnTo>
                  <a:pt x="14487520" y="3277802"/>
                </a:lnTo>
                <a:lnTo>
                  <a:pt x="0" y="32778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405015" y="933450"/>
            <a:ext cx="9477970" cy="182880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United N</a:t>
            </a:r>
            <a:r>
              <a:rPr lang="en-US" sz="5250">
                <a:solidFill>
                  <a:srgbClr val="311DA6"/>
                </a:solidFill>
                <a:latin typeface="League Spartan"/>
              </a:rPr>
              <a:t>ations Convention </a:t>
            </a:r>
          </a:p>
          <a:p>
            <a:pPr algn="ctr">
              <a:lnSpc>
                <a:spcPts val="7350"/>
              </a:lnSpc>
            </a:pPr>
            <a:r>
              <a:rPr lang="en-US" sz="5250">
                <a:solidFill>
                  <a:srgbClr val="311DA6"/>
                </a:solidFill>
                <a:latin typeface="League Spartan"/>
              </a:rPr>
              <a:t>on the Rights of the Child​</a:t>
            </a:r>
          </a:p>
        </p:txBody>
      </p:sp>
      <p:sp>
        <p:nvSpPr>
          <p:cNvPr name="TextBox 5" id="5"/>
          <p:cNvSpPr txBox="true"/>
          <p:nvPr/>
        </p:nvSpPr>
        <p:spPr>
          <a:xfrm rot="0">
            <a:off x="769025" y="4107578"/>
            <a:ext cx="16230600" cy="5304795"/>
          </a:xfrm>
          <a:prstGeom prst="rect">
            <a:avLst/>
          </a:prstGeom>
        </p:spPr>
        <p:txBody>
          <a:bodyPr anchor="t" rtlCol="false" tIns="0" lIns="0" bIns="0" rIns="0">
            <a:spAutoFit/>
          </a:bodyPr>
          <a:lstStyle/>
          <a:p>
            <a:pPr>
              <a:lnSpc>
                <a:spcPts val="5284"/>
              </a:lnSpc>
            </a:pPr>
            <a:r>
              <a:rPr lang="en-US" sz="3774">
                <a:solidFill>
                  <a:srgbClr val="FFFFFF"/>
                </a:solidFill>
                <a:latin typeface="League Spartan Bold"/>
              </a:rPr>
              <a:t>Contained in this treaty is a profound idea: that children are human beings and individuals with their own rights. The Convention says childhood is separate from adulthood, and lasts until 18; it is a special, protected time, in which children must be allowed to grow, learn, play, develop and flourish with dignity. The Convention went on to become the most widely ratified human rights treaty in history and has helped transform children’s lives. </a:t>
            </a:r>
            <a:r>
              <a:rPr lang="en-US" sz="3774">
                <a:solidFill>
                  <a:srgbClr val="FFFFFF"/>
                </a:solidFill>
                <a:latin typeface="League Spartan"/>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990580" y="933450"/>
            <a:ext cx="6306840"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Rights of the Child</a:t>
            </a:r>
          </a:p>
        </p:txBody>
      </p:sp>
      <p:sp>
        <p:nvSpPr>
          <p:cNvPr name="TextBox 5" id="5"/>
          <p:cNvSpPr txBox="true"/>
          <p:nvPr/>
        </p:nvSpPr>
        <p:spPr>
          <a:xfrm rot="0">
            <a:off x="1099416" y="3133084"/>
            <a:ext cx="2735362" cy="831215"/>
          </a:xfrm>
          <a:prstGeom prst="rect">
            <a:avLst/>
          </a:prstGeom>
        </p:spPr>
        <p:txBody>
          <a:bodyPr anchor="t" rtlCol="false" tIns="0" lIns="0" bIns="0" rIns="0">
            <a:spAutoFit/>
          </a:bodyPr>
          <a:lstStyle/>
          <a:p>
            <a:pPr algn="ctr">
              <a:lnSpc>
                <a:spcPts val="6859"/>
              </a:lnSpc>
            </a:pPr>
            <a:r>
              <a:rPr lang="en-US" sz="4899">
                <a:solidFill>
                  <a:srgbClr val="FFFFFF"/>
                </a:solidFill>
                <a:latin typeface="League Spartan"/>
              </a:rPr>
              <a:t>Article 2</a:t>
            </a:r>
          </a:p>
        </p:txBody>
      </p:sp>
      <p:sp>
        <p:nvSpPr>
          <p:cNvPr name="TextBox 6" id="6"/>
          <p:cNvSpPr txBox="true"/>
          <p:nvPr/>
        </p:nvSpPr>
        <p:spPr>
          <a:xfrm rot="0">
            <a:off x="1028700" y="4520905"/>
            <a:ext cx="15649136" cy="4572000"/>
          </a:xfrm>
          <a:prstGeom prst="rect">
            <a:avLst/>
          </a:prstGeom>
        </p:spPr>
        <p:txBody>
          <a:bodyPr anchor="t" rtlCol="false" tIns="0" lIns="0" bIns="0" rIns="0">
            <a:spAutoFit/>
          </a:bodyPr>
          <a:lstStyle/>
          <a:p>
            <a:pPr>
              <a:lnSpc>
                <a:spcPts val="5249"/>
              </a:lnSpc>
            </a:pPr>
            <a:r>
              <a:rPr lang="en-US" sz="3749">
                <a:solidFill>
                  <a:srgbClr val="FFFFFF"/>
                </a:solidFill>
                <a:latin typeface="League Spartan"/>
              </a:rPr>
              <a:t>All children have these rights, no matter who they are, where they live, what their parents do, what language they speak, what their religion is, whether they are a boy or girl, what their culture is, whether they have a disability, whether they are rich or poor. No child should be treated unfairly on any basis.</a:t>
            </a:r>
          </a:p>
          <a:p>
            <a:pPr>
              <a:lnSpc>
                <a:spcPts val="524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28700" y="2540986"/>
            <a:ext cx="2507076" cy="2228164"/>
          </a:xfrm>
          <a:custGeom>
            <a:avLst/>
            <a:gdLst/>
            <a:ahLst/>
            <a:cxnLst/>
            <a:rect r="r" b="b" t="t" l="l"/>
            <a:pathLst>
              <a:path h="2228164" w="2507076">
                <a:moveTo>
                  <a:pt x="0" y="0"/>
                </a:moveTo>
                <a:lnTo>
                  <a:pt x="2507076" y="0"/>
                </a:lnTo>
                <a:lnTo>
                  <a:pt x="2507076" y="2228164"/>
                </a:lnTo>
                <a:lnTo>
                  <a:pt x="0" y="22281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5486400" y="2540986"/>
            <a:ext cx="2717273" cy="2228164"/>
          </a:xfrm>
          <a:custGeom>
            <a:avLst/>
            <a:gdLst/>
            <a:ahLst/>
            <a:cxnLst/>
            <a:rect r="r" b="b" t="t" l="l"/>
            <a:pathLst>
              <a:path h="2228164" w="2717273">
                <a:moveTo>
                  <a:pt x="0" y="0"/>
                </a:moveTo>
                <a:lnTo>
                  <a:pt x="2717273" y="0"/>
                </a:lnTo>
                <a:lnTo>
                  <a:pt x="2717273" y="2228164"/>
                </a:lnTo>
                <a:lnTo>
                  <a:pt x="0" y="22281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9872195" y="2540986"/>
            <a:ext cx="2038770" cy="2228164"/>
          </a:xfrm>
          <a:custGeom>
            <a:avLst/>
            <a:gdLst/>
            <a:ahLst/>
            <a:cxnLst/>
            <a:rect r="r" b="b" t="t" l="l"/>
            <a:pathLst>
              <a:path h="2228164" w="2038770">
                <a:moveTo>
                  <a:pt x="0" y="0"/>
                </a:moveTo>
                <a:lnTo>
                  <a:pt x="2038770" y="0"/>
                </a:lnTo>
                <a:lnTo>
                  <a:pt x="2038770" y="2228164"/>
                </a:lnTo>
                <a:lnTo>
                  <a:pt x="0" y="222816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163332" y="6851355"/>
            <a:ext cx="2237812" cy="1566468"/>
          </a:xfrm>
          <a:custGeom>
            <a:avLst/>
            <a:gdLst/>
            <a:ahLst/>
            <a:cxnLst/>
            <a:rect r="r" b="b" t="t" l="l"/>
            <a:pathLst>
              <a:path h="1566468" w="2237812">
                <a:moveTo>
                  <a:pt x="0" y="0"/>
                </a:moveTo>
                <a:lnTo>
                  <a:pt x="2237812" y="0"/>
                </a:lnTo>
                <a:lnTo>
                  <a:pt x="2237812" y="1566469"/>
                </a:lnTo>
                <a:lnTo>
                  <a:pt x="0" y="156646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9439613" y="6360424"/>
            <a:ext cx="2471351" cy="2057400"/>
          </a:xfrm>
          <a:custGeom>
            <a:avLst/>
            <a:gdLst/>
            <a:ahLst/>
            <a:cxnLst/>
            <a:rect r="r" b="b" t="t" l="l"/>
            <a:pathLst>
              <a:path h="2057400" w="2471351">
                <a:moveTo>
                  <a:pt x="0" y="0"/>
                </a:moveTo>
                <a:lnTo>
                  <a:pt x="2471352" y="0"/>
                </a:lnTo>
                <a:lnTo>
                  <a:pt x="2471352" y="2057400"/>
                </a:lnTo>
                <a:lnTo>
                  <a:pt x="0" y="20574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13202841" y="2620456"/>
            <a:ext cx="2620015" cy="1997761"/>
          </a:xfrm>
          <a:custGeom>
            <a:avLst/>
            <a:gdLst/>
            <a:ahLst/>
            <a:cxnLst/>
            <a:rect r="r" b="b" t="t" l="l"/>
            <a:pathLst>
              <a:path h="1997761" w="2620015">
                <a:moveTo>
                  <a:pt x="0" y="0"/>
                </a:moveTo>
                <a:lnTo>
                  <a:pt x="2620014" y="0"/>
                </a:lnTo>
                <a:lnTo>
                  <a:pt x="2620014" y="1997761"/>
                </a:lnTo>
                <a:lnTo>
                  <a:pt x="0" y="199776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5486400" y="6112079"/>
            <a:ext cx="2461504" cy="2554090"/>
          </a:xfrm>
          <a:custGeom>
            <a:avLst/>
            <a:gdLst/>
            <a:ahLst/>
            <a:cxnLst/>
            <a:rect r="r" b="b" t="t" l="l"/>
            <a:pathLst>
              <a:path h="2554090" w="2461504">
                <a:moveTo>
                  <a:pt x="0" y="0"/>
                </a:moveTo>
                <a:lnTo>
                  <a:pt x="2461504" y="0"/>
                </a:lnTo>
                <a:lnTo>
                  <a:pt x="2461504" y="2554090"/>
                </a:lnTo>
                <a:lnTo>
                  <a:pt x="0" y="255409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0">
            <a:off x="13098222" y="6360424"/>
            <a:ext cx="2829252" cy="1835477"/>
          </a:xfrm>
          <a:custGeom>
            <a:avLst/>
            <a:gdLst/>
            <a:ahLst/>
            <a:cxnLst/>
            <a:rect r="r" b="b" t="t" l="l"/>
            <a:pathLst>
              <a:path h="1835477" w="2829252">
                <a:moveTo>
                  <a:pt x="0" y="0"/>
                </a:moveTo>
                <a:lnTo>
                  <a:pt x="2829252" y="0"/>
                </a:lnTo>
                <a:lnTo>
                  <a:pt x="2829252" y="1835477"/>
                </a:lnTo>
                <a:lnTo>
                  <a:pt x="0" y="183547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2" id="12"/>
          <p:cNvSpPr txBox="true"/>
          <p:nvPr/>
        </p:nvSpPr>
        <p:spPr>
          <a:xfrm rot="0">
            <a:off x="5085159" y="933450"/>
            <a:ext cx="8117681"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What makes us happy?</a:t>
            </a:r>
          </a:p>
        </p:txBody>
      </p:sp>
      <p:sp>
        <p:nvSpPr>
          <p:cNvPr name="TextBox 13" id="13"/>
          <p:cNvSpPr txBox="true"/>
          <p:nvPr/>
        </p:nvSpPr>
        <p:spPr>
          <a:xfrm rot="0">
            <a:off x="609081" y="5095875"/>
            <a:ext cx="3116081" cy="901632"/>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eating healthy</a:t>
            </a:r>
          </a:p>
          <a:p>
            <a:pPr algn="ctr">
              <a:lnSpc>
                <a:spcPts val="3638"/>
              </a:lnSpc>
            </a:pPr>
            <a:r>
              <a:rPr lang="en-US" sz="2598">
                <a:solidFill>
                  <a:srgbClr val="FFFFFF"/>
                </a:solidFill>
                <a:latin typeface="League Spartan"/>
              </a:rPr>
              <a:t>food</a:t>
            </a:r>
          </a:p>
        </p:txBody>
      </p:sp>
      <p:sp>
        <p:nvSpPr>
          <p:cNvPr name="TextBox 14" id="14"/>
          <p:cNvSpPr txBox="true"/>
          <p:nvPr/>
        </p:nvSpPr>
        <p:spPr>
          <a:xfrm rot="0">
            <a:off x="5159111" y="5126817"/>
            <a:ext cx="3116081" cy="443686"/>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a warm home</a:t>
            </a:r>
          </a:p>
        </p:txBody>
      </p:sp>
      <p:sp>
        <p:nvSpPr>
          <p:cNvPr name="TextBox 15" id="15"/>
          <p:cNvSpPr txBox="true"/>
          <p:nvPr/>
        </p:nvSpPr>
        <p:spPr>
          <a:xfrm rot="0">
            <a:off x="9144000" y="5196976"/>
            <a:ext cx="3116081" cy="443686"/>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watching tv</a:t>
            </a:r>
          </a:p>
        </p:txBody>
      </p:sp>
      <p:sp>
        <p:nvSpPr>
          <p:cNvPr name="TextBox 16" id="16"/>
          <p:cNvSpPr txBox="true"/>
          <p:nvPr/>
        </p:nvSpPr>
        <p:spPr>
          <a:xfrm rot="0">
            <a:off x="13202841" y="5196976"/>
            <a:ext cx="3116081" cy="443686"/>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going on holiday</a:t>
            </a:r>
          </a:p>
        </p:txBody>
      </p:sp>
      <p:sp>
        <p:nvSpPr>
          <p:cNvPr name="TextBox 17" id="17"/>
          <p:cNvSpPr txBox="true"/>
          <p:nvPr/>
        </p:nvSpPr>
        <p:spPr>
          <a:xfrm rot="0">
            <a:off x="724197" y="8930411"/>
            <a:ext cx="3116081" cy="443686"/>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reading books</a:t>
            </a:r>
          </a:p>
        </p:txBody>
      </p:sp>
      <p:sp>
        <p:nvSpPr>
          <p:cNvPr name="TextBox 18" id="18"/>
          <p:cNvSpPr txBox="true"/>
          <p:nvPr/>
        </p:nvSpPr>
        <p:spPr>
          <a:xfrm rot="0">
            <a:off x="4831823" y="8930411"/>
            <a:ext cx="3116081" cy="905757"/>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playing with friends</a:t>
            </a:r>
          </a:p>
        </p:txBody>
      </p:sp>
      <p:sp>
        <p:nvSpPr>
          <p:cNvPr name="TextBox 19" id="19"/>
          <p:cNvSpPr txBox="true"/>
          <p:nvPr/>
        </p:nvSpPr>
        <p:spPr>
          <a:xfrm rot="0">
            <a:off x="9144000" y="8897406"/>
            <a:ext cx="3116081" cy="905757"/>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speanding time with family</a:t>
            </a:r>
          </a:p>
        </p:txBody>
      </p:sp>
      <p:sp>
        <p:nvSpPr>
          <p:cNvPr name="TextBox 20" id="20"/>
          <p:cNvSpPr txBox="true"/>
          <p:nvPr/>
        </p:nvSpPr>
        <p:spPr>
          <a:xfrm rot="0">
            <a:off x="12706774" y="8963416"/>
            <a:ext cx="3116081" cy="443686"/>
          </a:xfrm>
          <a:prstGeom prst="rect">
            <a:avLst/>
          </a:prstGeom>
        </p:spPr>
        <p:txBody>
          <a:bodyPr anchor="t" rtlCol="false" tIns="0" lIns="0" bIns="0" rIns="0">
            <a:spAutoFit/>
          </a:bodyPr>
          <a:lstStyle/>
          <a:p>
            <a:pPr algn="ctr">
              <a:lnSpc>
                <a:spcPts val="3638"/>
              </a:lnSpc>
            </a:pPr>
            <a:r>
              <a:rPr lang="en-US" sz="2598">
                <a:solidFill>
                  <a:srgbClr val="FFFFFF"/>
                </a:solidFill>
                <a:latin typeface="League Spartan"/>
              </a:rPr>
              <a:t>going to school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990580" y="933450"/>
            <a:ext cx="6306840"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Rights of the Child</a:t>
            </a:r>
          </a:p>
        </p:txBody>
      </p:sp>
      <p:sp>
        <p:nvSpPr>
          <p:cNvPr name="TextBox 5" id="5"/>
          <p:cNvSpPr txBox="true"/>
          <p:nvPr/>
        </p:nvSpPr>
        <p:spPr>
          <a:xfrm rot="0">
            <a:off x="1028700" y="3172287"/>
            <a:ext cx="15755216" cy="850901"/>
          </a:xfrm>
          <a:prstGeom prst="rect">
            <a:avLst/>
          </a:prstGeom>
        </p:spPr>
        <p:txBody>
          <a:bodyPr anchor="t" rtlCol="false" tIns="0" lIns="0" bIns="0" rIns="0">
            <a:spAutoFit/>
          </a:bodyPr>
          <a:lstStyle/>
          <a:p>
            <a:pPr>
              <a:lnSpc>
                <a:spcPts val="6999"/>
              </a:lnSpc>
            </a:pPr>
            <a:r>
              <a:rPr lang="en-US" sz="4999">
                <a:solidFill>
                  <a:srgbClr val="FFFFFF"/>
                </a:solidFill>
                <a:latin typeface="League Spartan"/>
              </a:rPr>
              <a:t>Article 24</a:t>
            </a:r>
          </a:p>
        </p:txBody>
      </p:sp>
      <p:sp>
        <p:nvSpPr>
          <p:cNvPr name="TextBox 6" id="6"/>
          <p:cNvSpPr txBox="true"/>
          <p:nvPr/>
        </p:nvSpPr>
        <p:spPr>
          <a:xfrm rot="0">
            <a:off x="1028700" y="4366375"/>
            <a:ext cx="15341857" cy="3851259"/>
          </a:xfrm>
          <a:prstGeom prst="rect">
            <a:avLst/>
          </a:prstGeom>
        </p:spPr>
        <p:txBody>
          <a:bodyPr anchor="t" rtlCol="false" tIns="0" lIns="0" bIns="0" rIns="0">
            <a:spAutoFit/>
          </a:bodyPr>
          <a:lstStyle/>
          <a:p>
            <a:pPr>
              <a:lnSpc>
                <a:spcPts val="7700"/>
              </a:lnSpc>
            </a:pPr>
            <a:r>
              <a:rPr lang="en-US" sz="5500">
                <a:solidFill>
                  <a:srgbClr val="FFFFFF"/>
                </a:solidFill>
                <a:latin typeface="League Spartan"/>
              </a:rPr>
              <a:t>You have the right to the best health care possible, safe water to drink, nutritious food, a clean and safe environment, and information to help you stay well.​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44915" y="933450"/>
            <a:ext cx="5998171"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Effects of poverty</a:t>
            </a:r>
          </a:p>
        </p:txBody>
      </p:sp>
      <p:sp>
        <p:nvSpPr>
          <p:cNvPr name="TextBox 5" id="5"/>
          <p:cNvSpPr txBox="true"/>
          <p:nvPr/>
        </p:nvSpPr>
        <p:spPr>
          <a:xfrm rot="0">
            <a:off x="840904" y="4964134"/>
            <a:ext cx="14675446" cy="1880871"/>
          </a:xfrm>
          <a:prstGeom prst="rect">
            <a:avLst/>
          </a:prstGeom>
        </p:spPr>
        <p:txBody>
          <a:bodyPr anchor="t" rtlCol="false" tIns="0" lIns="0" bIns="0" rIns="0">
            <a:spAutoFit/>
          </a:bodyPr>
          <a:lstStyle/>
          <a:p>
            <a:pPr algn="just">
              <a:lnSpc>
                <a:spcPts val="7629"/>
              </a:lnSpc>
            </a:pPr>
            <a:r>
              <a:rPr lang="en-US" sz="5449">
                <a:solidFill>
                  <a:srgbClr val="FFFFFF"/>
                </a:solidFill>
                <a:latin typeface="League Spartan"/>
              </a:rPr>
              <a:t>Y</a:t>
            </a:r>
            <a:r>
              <a:rPr lang="en-US" sz="5449">
                <a:solidFill>
                  <a:srgbClr val="FFFFFF"/>
                </a:solidFill>
                <a:latin typeface="League Spartan"/>
              </a:rPr>
              <a:t>ou have the right to help from the government if you are poor or in need.​</a:t>
            </a:r>
          </a:p>
        </p:txBody>
      </p:sp>
      <p:sp>
        <p:nvSpPr>
          <p:cNvPr name="TextBox 6" id="6"/>
          <p:cNvSpPr txBox="true"/>
          <p:nvPr/>
        </p:nvSpPr>
        <p:spPr>
          <a:xfrm rot="0">
            <a:off x="840904" y="3567545"/>
            <a:ext cx="15755216" cy="850901"/>
          </a:xfrm>
          <a:prstGeom prst="rect">
            <a:avLst/>
          </a:prstGeom>
        </p:spPr>
        <p:txBody>
          <a:bodyPr anchor="t" rtlCol="false" tIns="0" lIns="0" bIns="0" rIns="0">
            <a:spAutoFit/>
          </a:bodyPr>
          <a:lstStyle/>
          <a:p>
            <a:pPr>
              <a:lnSpc>
                <a:spcPts val="6999"/>
              </a:lnSpc>
            </a:pPr>
            <a:r>
              <a:rPr lang="en-US" sz="4999">
                <a:solidFill>
                  <a:srgbClr val="FFFFFF"/>
                </a:solidFill>
                <a:latin typeface="League Spartan"/>
              </a:rPr>
              <a:t>Article 26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Causes of poverty</a:t>
            </a:r>
          </a:p>
        </p:txBody>
      </p:sp>
      <p:sp>
        <p:nvSpPr>
          <p:cNvPr name="TextBox 5" id="5"/>
          <p:cNvSpPr txBox="true"/>
          <p:nvPr/>
        </p:nvSpPr>
        <p:spPr>
          <a:xfrm rot="0">
            <a:off x="1312145" y="4431717"/>
            <a:ext cx="15378252" cy="28035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You</a:t>
            </a:r>
            <a:r>
              <a:rPr lang="en-US" sz="4000">
                <a:solidFill>
                  <a:srgbClr val="FFFFFF"/>
                </a:solidFill>
                <a:latin typeface="League Spartan"/>
              </a:rPr>
              <a:t> have the right to food, clothing, a safe place to live and to have your basic needs met. You should not be disadvantaged so that you can't do many of the things other kids can do.​</a:t>
            </a:r>
          </a:p>
        </p:txBody>
      </p:sp>
      <p:sp>
        <p:nvSpPr>
          <p:cNvPr name="TextBox 6" id="6"/>
          <p:cNvSpPr txBox="true"/>
          <p:nvPr/>
        </p:nvSpPr>
        <p:spPr>
          <a:xfrm rot="0">
            <a:off x="1312145" y="3297376"/>
            <a:ext cx="15378252" cy="6953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Article 27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3919179" y="246634"/>
            <a:ext cx="10449642" cy="2364232"/>
          </a:xfrm>
          <a:custGeom>
            <a:avLst/>
            <a:gdLst/>
            <a:ahLst/>
            <a:cxnLst/>
            <a:rect r="r" b="b" t="t" l="l"/>
            <a:pathLst>
              <a:path h="2364232" w="10449642">
                <a:moveTo>
                  <a:pt x="0" y="0"/>
                </a:moveTo>
                <a:lnTo>
                  <a:pt x="10449642" y="0"/>
                </a:lnTo>
                <a:lnTo>
                  <a:pt x="10449642" y="2364232"/>
                </a:lnTo>
                <a:lnTo>
                  <a:pt x="0" y="23642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500124" y="6060112"/>
            <a:ext cx="2912375" cy="3061630"/>
          </a:xfrm>
          <a:custGeom>
            <a:avLst/>
            <a:gdLst/>
            <a:ahLst/>
            <a:cxnLst/>
            <a:rect r="r" b="b" t="t" l="l"/>
            <a:pathLst>
              <a:path h="3061630" w="2912375">
                <a:moveTo>
                  <a:pt x="0" y="0"/>
                </a:moveTo>
                <a:lnTo>
                  <a:pt x="2912375" y="0"/>
                </a:lnTo>
                <a:lnTo>
                  <a:pt x="2912375" y="3061630"/>
                </a:lnTo>
                <a:lnTo>
                  <a:pt x="0" y="30616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8337149" y="3120354"/>
            <a:ext cx="5057865" cy="2023146"/>
          </a:xfrm>
          <a:custGeom>
            <a:avLst/>
            <a:gdLst/>
            <a:ahLst/>
            <a:cxnLst/>
            <a:rect r="r" b="b" t="t" l="l"/>
            <a:pathLst>
              <a:path h="2023146" w="5057865">
                <a:moveTo>
                  <a:pt x="0" y="0"/>
                </a:moveTo>
                <a:lnTo>
                  <a:pt x="5057865" y="0"/>
                </a:lnTo>
                <a:lnTo>
                  <a:pt x="5057865" y="2023146"/>
                </a:lnTo>
                <a:lnTo>
                  <a:pt x="0" y="20231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4668053" y="6333229"/>
            <a:ext cx="3669096" cy="2788513"/>
          </a:xfrm>
          <a:custGeom>
            <a:avLst/>
            <a:gdLst/>
            <a:ahLst/>
            <a:cxnLst/>
            <a:rect r="r" b="b" t="t" l="l"/>
            <a:pathLst>
              <a:path h="2788513" w="3669096">
                <a:moveTo>
                  <a:pt x="0" y="0"/>
                </a:moveTo>
                <a:lnTo>
                  <a:pt x="3669096" y="0"/>
                </a:lnTo>
                <a:lnTo>
                  <a:pt x="3669096" y="2788513"/>
                </a:lnTo>
                <a:lnTo>
                  <a:pt x="0" y="27885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582637" y="2610866"/>
            <a:ext cx="3336542" cy="3098813"/>
          </a:xfrm>
          <a:custGeom>
            <a:avLst/>
            <a:gdLst/>
            <a:ahLst/>
            <a:cxnLst/>
            <a:rect r="r" b="b" t="t" l="l"/>
            <a:pathLst>
              <a:path h="3098813" w="3336542">
                <a:moveTo>
                  <a:pt x="0" y="0"/>
                </a:moveTo>
                <a:lnTo>
                  <a:pt x="3336542" y="0"/>
                </a:lnTo>
                <a:lnTo>
                  <a:pt x="3336542" y="3098813"/>
                </a:lnTo>
                <a:lnTo>
                  <a:pt x="0" y="309881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5787876" y="466725"/>
            <a:ext cx="6712248" cy="182880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How can we help </a:t>
            </a:r>
          </a:p>
          <a:p>
            <a:pPr algn="ctr">
              <a:lnSpc>
                <a:spcPts val="7350"/>
              </a:lnSpc>
            </a:pPr>
            <a:r>
              <a:rPr lang="en-US" sz="5250">
                <a:solidFill>
                  <a:srgbClr val="311DA6"/>
                </a:solidFill>
                <a:latin typeface="League Spartan"/>
              </a:rPr>
              <a:t>everyone be happy</a:t>
            </a:r>
          </a:p>
        </p:txBody>
      </p:sp>
      <p:sp>
        <p:nvSpPr>
          <p:cNvPr name="TextBox 9" id="9"/>
          <p:cNvSpPr txBox="true"/>
          <p:nvPr/>
        </p:nvSpPr>
        <p:spPr>
          <a:xfrm rot="0">
            <a:off x="4431770" y="3401677"/>
            <a:ext cx="3644007" cy="1384300"/>
          </a:xfrm>
          <a:prstGeom prst="rect">
            <a:avLst/>
          </a:prstGeom>
        </p:spPr>
        <p:txBody>
          <a:bodyPr anchor="t" rtlCol="false" tIns="0" lIns="0" bIns="0" rIns="0">
            <a:spAutoFit/>
          </a:bodyPr>
          <a:lstStyle/>
          <a:p>
            <a:pPr algn="ctr">
              <a:lnSpc>
                <a:spcPts val="5599"/>
              </a:lnSpc>
            </a:pPr>
            <a:r>
              <a:rPr lang="en-US" sz="3999">
                <a:solidFill>
                  <a:srgbClr val="FFFFFF"/>
                </a:solidFill>
                <a:latin typeface="League Spartan"/>
              </a:rPr>
              <a:t>good jobs for </a:t>
            </a:r>
          </a:p>
          <a:p>
            <a:pPr algn="ctr">
              <a:lnSpc>
                <a:spcPts val="5599"/>
              </a:lnSpc>
              <a:spcBef>
                <a:spcPct val="0"/>
              </a:spcBef>
            </a:pPr>
            <a:r>
              <a:rPr lang="en-US" sz="3999">
                <a:solidFill>
                  <a:srgbClr val="FFFFFF"/>
                </a:solidFill>
                <a:latin typeface="League Spartan"/>
              </a:rPr>
              <a:t>every adult</a:t>
            </a:r>
          </a:p>
        </p:txBody>
      </p:sp>
      <p:sp>
        <p:nvSpPr>
          <p:cNvPr name="TextBox 10" id="10"/>
          <p:cNvSpPr txBox="true"/>
          <p:nvPr/>
        </p:nvSpPr>
        <p:spPr>
          <a:xfrm rot="0">
            <a:off x="13382115" y="3044154"/>
            <a:ext cx="4905885" cy="1384300"/>
          </a:xfrm>
          <a:prstGeom prst="rect">
            <a:avLst/>
          </a:prstGeom>
        </p:spPr>
        <p:txBody>
          <a:bodyPr anchor="t" rtlCol="false" tIns="0" lIns="0" bIns="0" rIns="0">
            <a:spAutoFit/>
          </a:bodyPr>
          <a:lstStyle/>
          <a:p>
            <a:pPr algn="ctr">
              <a:lnSpc>
                <a:spcPts val="5599"/>
              </a:lnSpc>
              <a:spcBef>
                <a:spcPct val="0"/>
              </a:spcBef>
            </a:pPr>
            <a:r>
              <a:rPr lang="en-US" sz="3999">
                <a:solidFill>
                  <a:srgbClr val="FFFFFF"/>
                </a:solidFill>
                <a:latin typeface="League Spartan"/>
              </a:rPr>
              <a:t>free buses for everyone</a:t>
            </a:r>
          </a:p>
        </p:txBody>
      </p:sp>
      <p:sp>
        <p:nvSpPr>
          <p:cNvPr name="TextBox 11" id="11"/>
          <p:cNvSpPr txBox="true"/>
          <p:nvPr/>
        </p:nvSpPr>
        <p:spPr>
          <a:xfrm rot="0">
            <a:off x="0" y="6775155"/>
            <a:ext cx="5219533" cy="1384300"/>
          </a:xfrm>
          <a:prstGeom prst="rect">
            <a:avLst/>
          </a:prstGeom>
        </p:spPr>
        <p:txBody>
          <a:bodyPr anchor="t" rtlCol="false" tIns="0" lIns="0" bIns="0" rIns="0">
            <a:spAutoFit/>
          </a:bodyPr>
          <a:lstStyle/>
          <a:p>
            <a:pPr algn="ctr">
              <a:lnSpc>
                <a:spcPts val="5599"/>
              </a:lnSpc>
              <a:spcBef>
                <a:spcPct val="0"/>
              </a:spcBef>
            </a:pPr>
            <a:r>
              <a:rPr lang="en-US" sz="3999">
                <a:solidFill>
                  <a:srgbClr val="FFFFFF"/>
                </a:solidFill>
                <a:latin typeface="League Spartan"/>
              </a:rPr>
              <a:t>free play groups for every child</a:t>
            </a:r>
          </a:p>
        </p:txBody>
      </p:sp>
      <p:sp>
        <p:nvSpPr>
          <p:cNvPr name="TextBox 12" id="12"/>
          <p:cNvSpPr txBox="true"/>
          <p:nvPr/>
        </p:nvSpPr>
        <p:spPr>
          <a:xfrm rot="0">
            <a:off x="8656585" y="6343185"/>
            <a:ext cx="3484066" cy="2089150"/>
          </a:xfrm>
          <a:prstGeom prst="rect">
            <a:avLst/>
          </a:prstGeom>
        </p:spPr>
        <p:txBody>
          <a:bodyPr anchor="t" rtlCol="false" tIns="0" lIns="0" bIns="0" rIns="0">
            <a:spAutoFit/>
          </a:bodyPr>
          <a:lstStyle/>
          <a:p>
            <a:pPr algn="ctr">
              <a:lnSpc>
                <a:spcPts val="5599"/>
              </a:lnSpc>
            </a:pPr>
            <a:r>
              <a:rPr lang="en-US" sz="3999">
                <a:solidFill>
                  <a:srgbClr val="FFFFFF"/>
                </a:solidFill>
                <a:latin typeface="League Spartan"/>
              </a:rPr>
              <a:t>healthy food </a:t>
            </a:r>
          </a:p>
          <a:p>
            <a:pPr algn="ctr">
              <a:lnSpc>
                <a:spcPts val="5599"/>
              </a:lnSpc>
            </a:pPr>
            <a:r>
              <a:rPr lang="en-US" sz="3999">
                <a:solidFill>
                  <a:srgbClr val="FFFFFF"/>
                </a:solidFill>
                <a:latin typeface="League Spartan"/>
              </a:rPr>
              <a:t>should be </a:t>
            </a:r>
          </a:p>
          <a:p>
            <a:pPr algn="ctr">
              <a:lnSpc>
                <a:spcPts val="5599"/>
              </a:lnSpc>
              <a:spcBef>
                <a:spcPct val="0"/>
              </a:spcBef>
            </a:pPr>
            <a:r>
              <a:rPr lang="en-US" sz="3999">
                <a:solidFill>
                  <a:srgbClr val="FFFFFF"/>
                </a:solidFill>
                <a:latin typeface="League Spartan"/>
              </a:rPr>
              <a:t>cheaper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DAFj6Nu5x-0</dc:identifier>
  <dcterms:modified xsi:type="dcterms:W3CDTF">2011-08-01T06:04:30Z</dcterms:modified>
  <cp:revision>1</cp:revision>
  <dc:title>2023_Primary_1-3_Lesson_Plan</dc:title>
</cp:coreProperties>
</file>