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eague Spartan" charset="1" panose="000008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22" Target="slides/slide12.xml" Type="http://schemas.openxmlformats.org/officeDocument/2006/relationships/slide"/><Relationship Id="rId23" Target="slides/slide13.xml" Type="http://schemas.openxmlformats.org/officeDocument/2006/relationships/slide"/><Relationship Id="rId24" Target="slides/slide14.xml" Type="http://schemas.openxmlformats.org/officeDocument/2006/relationships/slide"/><Relationship Id="rId25" Target="slides/slide15.xml" Type="http://schemas.openxmlformats.org/officeDocument/2006/relationships/slide"/><Relationship Id="rId26" Target="slides/slide16.xml" Type="http://schemas.openxmlformats.org/officeDocument/2006/relationships/slide"/><Relationship Id="rId27" Target="slides/slide17.xml" Type="http://schemas.openxmlformats.org/officeDocument/2006/relationships/slide"/><Relationship Id="rId28" Target="slides/slide18.xml" Type="http://schemas.openxmlformats.org/officeDocument/2006/relationships/slide"/><Relationship Id="rId29" Target="slides/slide19.xml" Type="http://schemas.openxmlformats.org/officeDocument/2006/relationships/slide"/><Relationship Id="rId3" Target="viewProps.xml" Type="http://schemas.openxmlformats.org/officeDocument/2006/relationships/viewProps"/><Relationship Id="rId30" Target="slides/slide20.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9.png" Type="http://schemas.openxmlformats.org/officeDocument/2006/relationships/image"/><Relationship Id="rId5" Target="https://beta.parliament.scot/msps/current-and-previous-msps" TargetMode="External" Type="http://schemas.openxmlformats.org/officeDocument/2006/relationships/hyperlink"/><Relationship Id="rId6" Target="https://members.parliament.uk/members/commons" TargetMode="External" Type="http://schemas.openxmlformats.org/officeDocument/2006/relationships/hyperlink"/></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https://www.youtube.com/watch?v=v3GDxEYl6Qg" TargetMode="External" Type="http://schemas.openxmlformats.org/officeDocument/2006/relationships/hyperlink"/></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grpSp>
        <p:nvGrpSpPr>
          <p:cNvPr name="Group 3" id="3"/>
          <p:cNvGrpSpPr/>
          <p:nvPr/>
        </p:nvGrpSpPr>
        <p:grpSpPr>
          <a:xfrm rot="0">
            <a:off x="14515032" y="-3779210"/>
            <a:ext cx="5488535" cy="5488535"/>
            <a:chOff x="0" y="0"/>
            <a:chExt cx="6350000" cy="6350000"/>
          </a:xfrm>
        </p:grpSpPr>
        <p:sp>
          <p:nvSpPr>
            <p:cNvPr name="Freeform 4" id="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5" id="5"/>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6" id="6"/>
          <p:cNvSpPr txBox="true"/>
          <p:nvPr/>
        </p:nvSpPr>
        <p:spPr>
          <a:xfrm rot="0">
            <a:off x="1423927" y="2534342"/>
            <a:ext cx="13911501" cy="2896870"/>
          </a:xfrm>
          <a:prstGeom prst="rect">
            <a:avLst/>
          </a:prstGeom>
        </p:spPr>
        <p:txBody>
          <a:bodyPr anchor="t" rtlCol="false" tIns="0" lIns="0" bIns="0" rIns="0">
            <a:spAutoFit/>
          </a:bodyPr>
          <a:lstStyle/>
          <a:p>
            <a:pPr>
              <a:lnSpc>
                <a:spcPts val="11689"/>
              </a:lnSpc>
            </a:pPr>
            <a:r>
              <a:rPr lang="en-US" sz="8349">
                <a:solidFill>
                  <a:srgbClr val="FFFFFF"/>
                </a:solidFill>
                <a:latin typeface="League Spartan"/>
              </a:rPr>
              <a:t>Challenge Poverty Week </a:t>
            </a:r>
          </a:p>
          <a:p>
            <a:pPr>
              <a:lnSpc>
                <a:spcPts val="11689"/>
              </a:lnSpc>
            </a:pPr>
            <a:r>
              <a:rPr lang="en-US" sz="8349">
                <a:solidFill>
                  <a:srgbClr val="FFFFFF"/>
                </a:solidFill>
                <a:latin typeface="League Spartan"/>
              </a:rPr>
              <a:t>Lesson for Colleges</a:t>
            </a:r>
          </a:p>
        </p:txBody>
      </p:sp>
      <p:sp>
        <p:nvSpPr>
          <p:cNvPr name="TextBox 7" id="7"/>
          <p:cNvSpPr txBox="true"/>
          <p:nvPr/>
        </p:nvSpPr>
        <p:spPr>
          <a:xfrm rot="0">
            <a:off x="1419768" y="5926594"/>
            <a:ext cx="6959918" cy="928697"/>
          </a:xfrm>
          <a:prstGeom prst="rect">
            <a:avLst/>
          </a:prstGeom>
        </p:spPr>
        <p:txBody>
          <a:bodyPr anchor="t" rtlCol="false" tIns="0" lIns="0" bIns="0" rIns="0">
            <a:spAutoFit/>
          </a:bodyPr>
          <a:lstStyle/>
          <a:p>
            <a:pPr algn="ctr">
              <a:lnSpc>
                <a:spcPts val="7611"/>
              </a:lnSpc>
            </a:pPr>
            <a:r>
              <a:rPr lang="en-US" sz="5437">
                <a:solidFill>
                  <a:srgbClr val="FFFFFF"/>
                </a:solidFill>
                <a:latin typeface="League Spartan"/>
              </a:rPr>
              <a:t>2 - 8 </a:t>
            </a:r>
            <a:r>
              <a:rPr lang="en-US" sz="5437">
                <a:solidFill>
                  <a:srgbClr val="FFFFFF"/>
                </a:solidFill>
                <a:latin typeface="League Spartan"/>
              </a:rPr>
              <a:t>October 2023</a:t>
            </a:r>
          </a:p>
        </p:txBody>
      </p:sp>
      <p:grpSp>
        <p:nvGrpSpPr>
          <p:cNvPr name="Group 8" id="8"/>
          <p:cNvGrpSpPr/>
          <p:nvPr/>
        </p:nvGrpSpPr>
        <p:grpSpPr>
          <a:xfrm rot="0">
            <a:off x="1028700" y="9258300"/>
            <a:ext cx="14067749" cy="476250"/>
            <a:chOff x="0" y="0"/>
            <a:chExt cx="18756998" cy="635000"/>
          </a:xfrm>
        </p:grpSpPr>
        <p:sp>
          <p:nvSpPr>
            <p:cNvPr name="TextBox 9" id="9"/>
            <p:cNvSpPr txBox="true"/>
            <p:nvPr/>
          </p:nvSpPr>
          <p:spPr>
            <a:xfrm rot="0">
              <a:off x="16201441" y="-52070"/>
              <a:ext cx="2555558" cy="68707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10" id="10"/>
            <p:cNvSpPr txBox="true"/>
            <p:nvPr/>
          </p:nvSpPr>
          <p:spPr>
            <a:xfrm rot="0">
              <a:off x="9310263" y="-57150"/>
              <a:ext cx="5419408" cy="69215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sp>
          <p:nvSpPr>
            <p:cNvPr name="TextBox 11" id="11"/>
            <p:cNvSpPr txBox="true"/>
            <p:nvPr/>
          </p:nvSpPr>
          <p:spPr>
            <a:xfrm rot="0">
              <a:off x="0" y="-57150"/>
              <a:ext cx="7180739" cy="68707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Causes of poverty</a:t>
            </a:r>
          </a:p>
        </p:txBody>
      </p:sp>
      <p:sp>
        <p:nvSpPr>
          <p:cNvPr name="TextBox 5" id="5"/>
          <p:cNvSpPr txBox="true"/>
          <p:nvPr/>
        </p:nvSpPr>
        <p:spPr>
          <a:xfrm rot="0">
            <a:off x="623455" y="2421659"/>
            <a:ext cx="15911080" cy="711962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Low Pay</a:t>
            </a:r>
          </a:p>
          <a:p>
            <a:pPr>
              <a:lnSpc>
                <a:spcPts val="2799"/>
              </a:lnSpc>
            </a:pPr>
          </a:p>
          <a:p>
            <a:pPr>
              <a:lnSpc>
                <a:spcPts val="4409"/>
              </a:lnSpc>
            </a:pPr>
            <a:r>
              <a:rPr lang="en-US" sz="3150">
                <a:solidFill>
                  <a:srgbClr val="FFFFFF"/>
                </a:solidFill>
                <a:latin typeface="League Spartan"/>
              </a:rPr>
              <a:t>Employment does not guarantee a route of poverty. 170,000 children in Scotland live in poverty despite having one person in their household in work.</a:t>
            </a:r>
          </a:p>
          <a:p>
            <a:pPr>
              <a:lnSpc>
                <a:spcPts val="4409"/>
              </a:lnSpc>
            </a:pPr>
          </a:p>
          <a:p>
            <a:pPr>
              <a:lnSpc>
                <a:spcPts val="4409"/>
              </a:lnSpc>
            </a:pPr>
            <a:r>
              <a:rPr lang="en-US" sz="3150">
                <a:solidFill>
                  <a:srgbClr val="FFFFFF"/>
                </a:solidFill>
                <a:latin typeface="League Spartan"/>
              </a:rPr>
              <a:t>Low pay is a major contributory factor to poverty in Scotland. This is known as ‘in work poverty’. Those living on the national minimum wage struggle to keep their head above water.</a:t>
            </a:r>
          </a:p>
          <a:p>
            <a:pPr>
              <a:lnSpc>
                <a:spcPts val="4409"/>
              </a:lnSpc>
            </a:pPr>
          </a:p>
          <a:p>
            <a:pPr>
              <a:lnSpc>
                <a:spcPts val="4409"/>
              </a:lnSpc>
            </a:pPr>
            <a:r>
              <a:rPr lang="en-US" sz="3150">
                <a:solidFill>
                  <a:srgbClr val="FFFFFF"/>
                </a:solidFill>
                <a:latin typeface="League Spartan"/>
              </a:rPr>
              <a:t>The real Living Wage (rLW) is £10.90 per hour, but approx 9% of people in Scotland still don't earn the real Living Wage.</a:t>
            </a:r>
          </a:p>
          <a:p>
            <a:pPr>
              <a:lnSpc>
                <a:spcPts val="440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Causes of poverty</a:t>
            </a:r>
          </a:p>
        </p:txBody>
      </p:sp>
      <p:sp>
        <p:nvSpPr>
          <p:cNvPr name="TextBox 5" id="5"/>
          <p:cNvSpPr txBox="true"/>
          <p:nvPr/>
        </p:nvSpPr>
        <p:spPr>
          <a:xfrm rot="0">
            <a:off x="623455" y="2421659"/>
            <a:ext cx="15833148" cy="7757795"/>
          </a:xfrm>
          <a:prstGeom prst="rect">
            <a:avLst/>
          </a:prstGeom>
        </p:spPr>
        <p:txBody>
          <a:bodyPr anchor="t" rtlCol="false" tIns="0" lIns="0" bIns="0" rIns="0">
            <a:spAutoFit/>
          </a:bodyPr>
          <a:lstStyle/>
          <a:p>
            <a:pPr>
              <a:lnSpc>
                <a:spcPts val="5599"/>
              </a:lnSpc>
            </a:pPr>
            <a:r>
              <a:rPr lang="en-US" sz="3999">
                <a:solidFill>
                  <a:srgbClr val="FFFFFF"/>
                </a:solidFill>
                <a:latin typeface="League Spartan Bold"/>
              </a:rPr>
              <a:t>Cost of living</a:t>
            </a:r>
          </a:p>
          <a:p>
            <a:pPr>
              <a:lnSpc>
                <a:spcPts val="3499"/>
              </a:lnSpc>
            </a:pPr>
          </a:p>
          <a:p>
            <a:pPr>
              <a:lnSpc>
                <a:spcPts val="4409"/>
              </a:lnSpc>
            </a:pPr>
            <a:r>
              <a:rPr lang="en-US" sz="3150">
                <a:solidFill>
                  <a:srgbClr val="FFFFFF"/>
                </a:solidFill>
                <a:latin typeface="League Spartan"/>
              </a:rPr>
              <a:t>In 2022  we are facing a 'cost of living crisis'. Th</a:t>
            </a:r>
            <a:r>
              <a:rPr lang="en-US" sz="3150">
                <a:solidFill>
                  <a:srgbClr val="FFFFFF"/>
                </a:solidFill>
                <a:latin typeface="League Spartan"/>
              </a:rPr>
              <a:t>e price of essential items such as energy and food have risen significantly, becomming unaffordable for many households. It is estimated that outgoings for the poorest households will increase by at least 10%.</a:t>
            </a:r>
          </a:p>
          <a:p>
            <a:pPr>
              <a:lnSpc>
                <a:spcPts val="4409"/>
              </a:lnSpc>
            </a:pPr>
          </a:p>
          <a:p>
            <a:pPr>
              <a:lnSpc>
                <a:spcPts val="4409"/>
              </a:lnSpc>
            </a:pPr>
            <a:r>
              <a:rPr lang="en-US" sz="3150">
                <a:solidFill>
                  <a:srgbClr val="FFFFFF"/>
                </a:solidFill>
                <a:latin typeface="League Spartan"/>
              </a:rPr>
              <a:t>Low income families also struggle with the costs involved in sending children to school, e.g. uniform, travel, trips. </a:t>
            </a:r>
          </a:p>
          <a:p>
            <a:pPr>
              <a:lnSpc>
                <a:spcPts val="4409"/>
              </a:lnSpc>
            </a:pPr>
          </a:p>
          <a:p>
            <a:pPr>
              <a:lnSpc>
                <a:spcPts val="4409"/>
              </a:lnSpc>
            </a:pPr>
            <a:r>
              <a:rPr lang="en-US" sz="3150">
                <a:solidFill>
                  <a:srgbClr val="FFFFFF"/>
                </a:solidFill>
                <a:latin typeface="League Spartan"/>
              </a:rPr>
              <a:t>Affordable childcare can be a barrier for women going out to work. Nursery fees and after school care is expensive.</a:t>
            </a:r>
          </a:p>
          <a:p>
            <a:pPr>
              <a:lnSpc>
                <a:spcPts val="4409"/>
              </a:lnSpc>
            </a:pPr>
          </a:p>
          <a:p>
            <a:pPr>
              <a:lnSpc>
                <a:spcPts val="440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Solutions to poverty</a:t>
            </a:r>
          </a:p>
        </p:txBody>
      </p:sp>
      <p:sp>
        <p:nvSpPr>
          <p:cNvPr name="TextBox 5" id="5"/>
          <p:cNvSpPr txBox="true"/>
          <p:nvPr/>
        </p:nvSpPr>
        <p:spPr>
          <a:xfrm rot="0">
            <a:off x="623455" y="2889250"/>
            <a:ext cx="15833148" cy="6729095"/>
          </a:xfrm>
          <a:prstGeom prst="rect">
            <a:avLst/>
          </a:prstGeom>
        </p:spPr>
        <p:txBody>
          <a:bodyPr anchor="t" rtlCol="false" tIns="0" lIns="0" bIns="0" rIns="0">
            <a:spAutoFit/>
          </a:bodyPr>
          <a:lstStyle/>
          <a:p>
            <a:pPr>
              <a:lnSpc>
                <a:spcPts val="5599"/>
              </a:lnSpc>
            </a:pPr>
            <a:r>
              <a:rPr lang="en-US" sz="3999">
                <a:solidFill>
                  <a:srgbClr val="FFFFFF"/>
                </a:solidFill>
                <a:latin typeface="League Spartan Bold"/>
              </a:rPr>
              <a:t>There are many actions we could take to pull people out of poverty in Scotland.</a:t>
            </a:r>
          </a:p>
          <a:p>
            <a:pPr>
              <a:lnSpc>
                <a:spcPts val="5599"/>
              </a:lnSpc>
            </a:pPr>
          </a:p>
          <a:p>
            <a:pPr>
              <a:lnSpc>
                <a:spcPts val="5599"/>
              </a:lnSpc>
            </a:pPr>
            <a:r>
              <a:rPr lang="en-US" sz="3999">
                <a:solidFill>
                  <a:srgbClr val="FFFFFF"/>
                </a:solidFill>
                <a:latin typeface="League Spartan Bold"/>
              </a:rPr>
              <a:t>• Boost incomes</a:t>
            </a:r>
          </a:p>
          <a:p>
            <a:pPr>
              <a:lnSpc>
                <a:spcPts val="5599"/>
              </a:lnSpc>
            </a:pPr>
          </a:p>
          <a:p>
            <a:pPr>
              <a:lnSpc>
                <a:spcPts val="5599"/>
              </a:lnSpc>
            </a:pPr>
            <a:r>
              <a:rPr lang="en-US" sz="3999">
                <a:solidFill>
                  <a:srgbClr val="FFFFFF"/>
                </a:solidFill>
                <a:latin typeface="League Spartan Bold"/>
              </a:rPr>
              <a:t>• Improve social security system</a:t>
            </a:r>
          </a:p>
          <a:p>
            <a:pPr>
              <a:lnSpc>
                <a:spcPts val="5599"/>
              </a:lnSpc>
            </a:pPr>
          </a:p>
          <a:p>
            <a:pPr>
              <a:lnSpc>
                <a:spcPts val="5599"/>
              </a:lnSpc>
            </a:pPr>
            <a:r>
              <a:rPr lang="en-US" sz="3999">
                <a:solidFill>
                  <a:srgbClr val="FFFFFF"/>
                </a:solidFill>
                <a:latin typeface="League Spartan Bold"/>
              </a:rPr>
              <a:t>• Lower cost of living</a:t>
            </a:r>
          </a:p>
          <a:p>
            <a:pPr>
              <a:lnSpc>
                <a:spcPts val="4409"/>
              </a:lnSpc>
            </a:pPr>
          </a:p>
          <a:p>
            <a:pPr>
              <a:lnSpc>
                <a:spcPts val="4409"/>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Solutions to poverty</a:t>
            </a:r>
          </a:p>
        </p:txBody>
      </p:sp>
      <p:sp>
        <p:nvSpPr>
          <p:cNvPr name="TextBox 5" id="5"/>
          <p:cNvSpPr txBox="true"/>
          <p:nvPr/>
        </p:nvSpPr>
        <p:spPr>
          <a:xfrm rot="0">
            <a:off x="1028700" y="4000096"/>
            <a:ext cx="15122155" cy="4071620"/>
          </a:xfrm>
          <a:prstGeom prst="rect">
            <a:avLst/>
          </a:prstGeom>
        </p:spPr>
        <p:txBody>
          <a:bodyPr anchor="t" rtlCol="false" tIns="0" lIns="0" bIns="0" rIns="0">
            <a:spAutoFit/>
          </a:bodyPr>
          <a:lstStyle/>
          <a:p>
            <a:pPr>
              <a:lnSpc>
                <a:spcPts val="5600"/>
              </a:lnSpc>
            </a:pPr>
          </a:p>
          <a:p>
            <a:pPr>
              <a:lnSpc>
                <a:spcPts val="5600"/>
              </a:lnSpc>
            </a:pPr>
            <a:r>
              <a:rPr lang="en-US" sz="4000">
                <a:solidFill>
                  <a:srgbClr val="FFFFFF"/>
                </a:solidFill>
                <a:latin typeface="League Spartan"/>
              </a:rPr>
              <a:t>Too many people are struggling with ‘in work’ poverty.</a:t>
            </a:r>
          </a:p>
          <a:p>
            <a:pPr>
              <a:lnSpc>
                <a:spcPts val="5600"/>
              </a:lnSpc>
            </a:pPr>
            <a:r>
              <a:rPr lang="en-US" sz="4000">
                <a:solidFill>
                  <a:srgbClr val="FFFFFF"/>
                </a:solidFill>
                <a:latin typeface="League Spartan"/>
              </a:rPr>
              <a:t>It is essential that people receive a real Living Wage. </a:t>
            </a:r>
          </a:p>
          <a:p>
            <a:pPr>
              <a:lnSpc>
                <a:spcPts val="5600"/>
              </a:lnSpc>
            </a:pPr>
            <a:r>
              <a:rPr lang="en-US" sz="4000">
                <a:solidFill>
                  <a:srgbClr val="FFFFFF"/>
                </a:solidFill>
                <a:latin typeface="League Spartan"/>
              </a:rPr>
              <a:t>People need job security and opportunities to develop their skills and progress at work.</a:t>
            </a:r>
          </a:p>
          <a:p>
            <a:pPr>
              <a:lnSpc>
                <a:spcPts val="4409"/>
              </a:lnSpc>
            </a:pPr>
          </a:p>
        </p:txBody>
      </p:sp>
      <p:sp>
        <p:nvSpPr>
          <p:cNvPr name="TextBox 6" id="6"/>
          <p:cNvSpPr txBox="true"/>
          <p:nvPr/>
        </p:nvSpPr>
        <p:spPr>
          <a:xfrm rot="0">
            <a:off x="1028700" y="3314296"/>
            <a:ext cx="15122155" cy="854076"/>
          </a:xfrm>
          <a:prstGeom prst="rect">
            <a:avLst/>
          </a:prstGeom>
        </p:spPr>
        <p:txBody>
          <a:bodyPr anchor="t" rtlCol="false" tIns="0" lIns="0" bIns="0" rIns="0">
            <a:spAutoFit/>
          </a:bodyPr>
          <a:lstStyle/>
          <a:p>
            <a:pPr>
              <a:lnSpc>
                <a:spcPts val="6999"/>
              </a:lnSpc>
            </a:pPr>
            <a:r>
              <a:rPr lang="en-US" sz="4999">
                <a:solidFill>
                  <a:srgbClr val="FFFFFF"/>
                </a:solidFill>
                <a:latin typeface="League Spartan"/>
              </a:rPr>
              <a:t>Living wage and secure jobs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Solutions to poverty</a:t>
            </a:r>
          </a:p>
        </p:txBody>
      </p:sp>
      <p:sp>
        <p:nvSpPr>
          <p:cNvPr name="TextBox 5" id="5"/>
          <p:cNvSpPr txBox="true"/>
          <p:nvPr/>
        </p:nvSpPr>
        <p:spPr>
          <a:xfrm rot="0">
            <a:off x="716973" y="2868000"/>
            <a:ext cx="16542327" cy="715899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When it was set up, the social security system aimed to support people from the ‘cradle to the grave’ and part of this was a benefit system that would act as a safety net when people are in need. Recent changes to the benefit system are pushing more people into poverty.</a:t>
            </a:r>
          </a:p>
          <a:p>
            <a:pPr>
              <a:lnSpc>
                <a:spcPts val="4409"/>
              </a:lnSpc>
            </a:pPr>
          </a:p>
          <a:p>
            <a:pPr>
              <a:lnSpc>
                <a:spcPts val="4409"/>
              </a:lnSpc>
            </a:pPr>
            <a:r>
              <a:rPr lang="en-US" sz="3150">
                <a:solidFill>
                  <a:srgbClr val="FFFFFF"/>
                </a:solidFill>
                <a:latin typeface="League Spartan"/>
              </a:rPr>
              <a:t>• There needs to be an increase in benefit rates.</a:t>
            </a:r>
          </a:p>
          <a:p>
            <a:pPr>
              <a:lnSpc>
                <a:spcPts val="4409"/>
              </a:lnSpc>
            </a:pPr>
          </a:p>
          <a:p>
            <a:pPr>
              <a:lnSpc>
                <a:spcPts val="4409"/>
              </a:lnSpc>
            </a:pPr>
            <a:r>
              <a:rPr lang="en-US" sz="3150">
                <a:solidFill>
                  <a:srgbClr val="FFFFFF"/>
                </a:solidFill>
                <a:latin typeface="League Spartan"/>
              </a:rPr>
              <a:t>• Benefit rates should rise in line with inflation.</a:t>
            </a:r>
          </a:p>
          <a:p>
            <a:pPr>
              <a:lnSpc>
                <a:spcPts val="4409"/>
              </a:lnSpc>
            </a:pPr>
          </a:p>
          <a:p>
            <a:pPr>
              <a:lnSpc>
                <a:spcPts val="4409"/>
              </a:lnSpc>
            </a:pPr>
            <a:r>
              <a:rPr lang="en-US" sz="3150">
                <a:solidFill>
                  <a:srgbClr val="FFFFFF"/>
                </a:solidFill>
                <a:latin typeface="League Spartan"/>
              </a:rPr>
              <a:t>• We need to ensure people are accessing the benefits </a:t>
            </a:r>
          </a:p>
          <a:p>
            <a:pPr>
              <a:lnSpc>
                <a:spcPts val="4409"/>
              </a:lnSpc>
            </a:pPr>
            <a:r>
              <a:rPr lang="en-US" sz="3150">
                <a:solidFill>
                  <a:srgbClr val="FFFFFF"/>
                </a:solidFill>
                <a:latin typeface="League Spartan"/>
              </a:rPr>
              <a:t>   they are entitled to.</a:t>
            </a:r>
          </a:p>
          <a:p>
            <a:pPr>
              <a:lnSpc>
                <a:spcPts val="4409"/>
              </a:lnSpc>
            </a:pPr>
          </a:p>
        </p:txBody>
      </p:sp>
      <p:sp>
        <p:nvSpPr>
          <p:cNvPr name="TextBox 6" id="6"/>
          <p:cNvSpPr txBox="true"/>
          <p:nvPr/>
        </p:nvSpPr>
        <p:spPr>
          <a:xfrm rot="0">
            <a:off x="-2796543" y="2534625"/>
            <a:ext cx="15122155"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Improve social security system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5642868" y="933450"/>
            <a:ext cx="7002264"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Solutions to poverty</a:t>
            </a:r>
          </a:p>
        </p:txBody>
      </p:sp>
      <p:sp>
        <p:nvSpPr>
          <p:cNvPr name="TextBox 5" id="5"/>
          <p:cNvSpPr txBox="true"/>
          <p:nvPr/>
        </p:nvSpPr>
        <p:spPr>
          <a:xfrm rot="0">
            <a:off x="872836" y="3663777"/>
            <a:ext cx="16542327" cy="660654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 Companies should ensure that the poorest in society are not paying more for essential items.</a:t>
            </a:r>
          </a:p>
          <a:p>
            <a:pPr>
              <a:lnSpc>
                <a:spcPts val="4409"/>
              </a:lnSpc>
            </a:pPr>
          </a:p>
          <a:p>
            <a:pPr>
              <a:lnSpc>
                <a:spcPts val="4409"/>
              </a:lnSpc>
            </a:pPr>
            <a:r>
              <a:rPr lang="en-US" sz="3150">
                <a:solidFill>
                  <a:srgbClr val="FFFFFF"/>
                </a:solidFill>
                <a:latin typeface="League Spartan"/>
              </a:rPr>
              <a:t>• We need to look at the cost of the school and remove financial barriers to education. Introduce free school meals, adequate clothing grants, annd review the cost of travel and school trips to make them affordable for all.</a:t>
            </a:r>
          </a:p>
          <a:p>
            <a:pPr>
              <a:lnSpc>
                <a:spcPts val="4409"/>
              </a:lnSpc>
            </a:pPr>
          </a:p>
          <a:p>
            <a:pPr>
              <a:lnSpc>
                <a:spcPts val="4409"/>
              </a:lnSpc>
            </a:pPr>
            <a:r>
              <a:rPr lang="en-US" sz="3150">
                <a:solidFill>
                  <a:srgbClr val="FFFFFF"/>
                </a:solidFill>
                <a:latin typeface="League Spartan"/>
              </a:rPr>
              <a:t>• Increase provision of affordable childcare, both nursery and after school care.</a:t>
            </a:r>
          </a:p>
          <a:p>
            <a:pPr>
              <a:lnSpc>
                <a:spcPts val="4409"/>
              </a:lnSpc>
            </a:pPr>
          </a:p>
          <a:p>
            <a:pPr>
              <a:lnSpc>
                <a:spcPts val="4409"/>
              </a:lnSpc>
            </a:pPr>
          </a:p>
        </p:txBody>
      </p:sp>
      <p:sp>
        <p:nvSpPr>
          <p:cNvPr name="TextBox 6" id="6"/>
          <p:cNvSpPr txBox="true"/>
          <p:nvPr/>
        </p:nvSpPr>
        <p:spPr>
          <a:xfrm rot="0">
            <a:off x="-4931875" y="3025602"/>
            <a:ext cx="15122155"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Cost of living</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69293" y="5500824"/>
            <a:ext cx="965016" cy="1350532"/>
          </a:xfrm>
          <a:custGeom>
            <a:avLst/>
            <a:gdLst/>
            <a:ahLst/>
            <a:cxnLst/>
            <a:rect r="r" b="b" t="t" l="l"/>
            <a:pathLst>
              <a:path h="1350532" w="965016">
                <a:moveTo>
                  <a:pt x="0" y="0"/>
                </a:moveTo>
                <a:lnTo>
                  <a:pt x="965016" y="0"/>
                </a:lnTo>
                <a:lnTo>
                  <a:pt x="965016" y="1350531"/>
                </a:lnTo>
                <a:lnTo>
                  <a:pt x="0" y="135053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7115076" y="933450"/>
            <a:ext cx="405784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Policy ideas</a:t>
            </a:r>
          </a:p>
        </p:txBody>
      </p:sp>
      <p:sp>
        <p:nvSpPr>
          <p:cNvPr name="TextBox 6" id="6"/>
          <p:cNvSpPr txBox="true"/>
          <p:nvPr/>
        </p:nvSpPr>
        <p:spPr>
          <a:xfrm rot="0">
            <a:off x="-378149" y="5785565"/>
            <a:ext cx="14970829"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Activity 4: How could we solve poverty?</a:t>
            </a:r>
          </a:p>
        </p:txBody>
      </p:sp>
      <p:sp>
        <p:nvSpPr>
          <p:cNvPr name="TextBox 7" id="7"/>
          <p:cNvSpPr txBox="true"/>
          <p:nvPr/>
        </p:nvSpPr>
        <p:spPr>
          <a:xfrm rot="0">
            <a:off x="569293" y="2775793"/>
            <a:ext cx="15378252" cy="218694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The Scottish Government has passed legislation to eradicate child poverty by 2030.</a:t>
            </a:r>
            <a:r>
              <a:rPr lang="en-US" sz="3150">
                <a:solidFill>
                  <a:srgbClr val="FFFFFF"/>
                </a:solidFill>
                <a:latin typeface="League Spartan"/>
              </a:rPr>
              <a:t> You have been hired by the Scottish Government to look into ways to tackle this issue.</a:t>
            </a:r>
          </a:p>
          <a:p>
            <a:pPr>
              <a:lnSpc>
                <a:spcPts val="4409"/>
              </a:lnSpc>
            </a:pPr>
          </a:p>
        </p:txBody>
      </p:sp>
      <p:sp>
        <p:nvSpPr>
          <p:cNvPr name="TextBox 8" id="8"/>
          <p:cNvSpPr txBox="true"/>
          <p:nvPr/>
        </p:nvSpPr>
        <p:spPr>
          <a:xfrm rot="0">
            <a:off x="569293" y="6985655"/>
            <a:ext cx="14781068" cy="251841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In groups, think about what help the government currently give to those living in poverty. Now think what would your group do to reduce the number of people living in poverty? Write / design a poster with your policy ideas.</a:t>
            </a:r>
          </a:p>
          <a:p>
            <a:pPr algn="ctr">
              <a:lnSpc>
                <a:spcPts val="2520"/>
              </a:lnSpc>
            </a:pP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587336" y="6851355"/>
            <a:ext cx="2518762" cy="2392824"/>
          </a:xfrm>
          <a:custGeom>
            <a:avLst/>
            <a:gdLst/>
            <a:ahLst/>
            <a:cxnLst/>
            <a:rect r="r" b="b" t="t" l="l"/>
            <a:pathLst>
              <a:path h="2392824" w="2518762">
                <a:moveTo>
                  <a:pt x="0" y="0"/>
                </a:moveTo>
                <a:lnTo>
                  <a:pt x="2518763" y="0"/>
                </a:lnTo>
                <a:lnTo>
                  <a:pt x="2518763" y="2392825"/>
                </a:lnTo>
                <a:lnTo>
                  <a:pt x="0" y="23928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28700" y="3131214"/>
            <a:ext cx="15378252" cy="279400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Once you have finished your poster, share on social media using the hashtags:</a:t>
            </a:r>
          </a:p>
          <a:p>
            <a:pPr>
              <a:lnSpc>
                <a:spcPts val="5600"/>
              </a:lnSpc>
            </a:pPr>
          </a:p>
          <a:p>
            <a:pPr>
              <a:lnSpc>
                <a:spcPts val="5599"/>
              </a:lnSpc>
            </a:pPr>
            <a:r>
              <a:rPr lang="en-US" sz="3999">
                <a:solidFill>
                  <a:srgbClr val="FFFFFF"/>
                </a:solidFill>
                <a:latin typeface="League Spartan"/>
              </a:rPr>
              <a:t>#ChallengePoverty #CPW23</a:t>
            </a:r>
          </a:p>
        </p:txBody>
      </p:sp>
      <p:sp>
        <p:nvSpPr>
          <p:cNvPr name="TextBox 6" id="6"/>
          <p:cNvSpPr txBox="true"/>
          <p:nvPr/>
        </p:nvSpPr>
        <p:spPr>
          <a:xfrm rot="0">
            <a:off x="6069271" y="933450"/>
            <a:ext cx="6149459" cy="89154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Share your ideas!</a:t>
            </a:r>
          </a:p>
        </p:txBody>
      </p:sp>
      <p:sp>
        <p:nvSpPr>
          <p:cNvPr name="TextBox 7" id="7"/>
          <p:cNvSpPr txBox="true"/>
          <p:nvPr/>
        </p:nvSpPr>
        <p:spPr>
          <a:xfrm rot="0">
            <a:off x="6235303" y="6779751"/>
            <a:ext cx="9170014"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Tag us so we can share your thoughts! @CPW_Scotland</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14350" y="2396561"/>
            <a:ext cx="1097465" cy="1535893"/>
          </a:xfrm>
          <a:custGeom>
            <a:avLst/>
            <a:gdLst/>
            <a:ahLst/>
            <a:cxnLst/>
            <a:rect r="r" b="b" t="t" l="l"/>
            <a:pathLst>
              <a:path h="1535893" w="1097465">
                <a:moveTo>
                  <a:pt x="0" y="0"/>
                </a:moveTo>
                <a:lnTo>
                  <a:pt x="1097465" y="0"/>
                </a:lnTo>
                <a:lnTo>
                  <a:pt x="1097465" y="1535893"/>
                </a:lnTo>
                <a:lnTo>
                  <a:pt x="0" y="153589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238627" y="933450"/>
            <a:ext cx="5810746"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Voicing concerns</a:t>
            </a:r>
          </a:p>
        </p:txBody>
      </p:sp>
      <p:sp>
        <p:nvSpPr>
          <p:cNvPr name="TextBox 6" id="6"/>
          <p:cNvSpPr txBox="true"/>
          <p:nvPr/>
        </p:nvSpPr>
        <p:spPr>
          <a:xfrm rot="0">
            <a:off x="166533" y="2938503"/>
            <a:ext cx="14970829"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Activity 5:  voicing concerns about poverty</a:t>
            </a:r>
          </a:p>
        </p:txBody>
      </p:sp>
      <p:sp>
        <p:nvSpPr>
          <p:cNvPr name="TextBox 7" id="7"/>
          <p:cNvSpPr txBox="true"/>
          <p:nvPr/>
        </p:nvSpPr>
        <p:spPr>
          <a:xfrm rot="0">
            <a:off x="514350" y="4560818"/>
            <a:ext cx="17773650" cy="4396740"/>
          </a:xfrm>
          <a:prstGeom prst="rect">
            <a:avLst/>
          </a:prstGeom>
        </p:spPr>
        <p:txBody>
          <a:bodyPr anchor="t" rtlCol="false" tIns="0" lIns="0" bIns="0" rIns="0">
            <a:spAutoFit/>
          </a:bodyPr>
          <a:lstStyle/>
          <a:p>
            <a:pPr>
              <a:lnSpc>
                <a:spcPts val="4409"/>
              </a:lnSpc>
              <a:spcBef>
                <a:spcPct val="0"/>
              </a:spcBef>
            </a:pPr>
            <a:r>
              <a:rPr lang="en-US" sz="3150">
                <a:solidFill>
                  <a:srgbClr val="FFFFFF"/>
                </a:solidFill>
                <a:latin typeface="League Spartan"/>
              </a:rPr>
              <a:t>With a </a:t>
            </a:r>
            <a:r>
              <a:rPr lang="en-US" sz="3150">
                <a:solidFill>
                  <a:srgbClr val="FFFFFF"/>
                </a:solidFill>
                <a:latin typeface="League Spartan"/>
              </a:rPr>
              <a:t>partner: think of the different types of help that is on offer from guidance tutors, the library, student services and the students union at your college</a:t>
            </a:r>
          </a:p>
          <a:p>
            <a:pPr>
              <a:lnSpc>
                <a:spcPts val="4409"/>
              </a:lnSpc>
              <a:spcBef>
                <a:spcPct val="0"/>
              </a:spcBef>
            </a:pPr>
          </a:p>
          <a:p>
            <a:pPr>
              <a:lnSpc>
                <a:spcPts val="4409"/>
              </a:lnSpc>
              <a:spcBef>
                <a:spcPct val="0"/>
              </a:spcBef>
            </a:pPr>
            <a:r>
              <a:rPr lang="en-US" sz="3150">
                <a:solidFill>
                  <a:srgbClr val="FFFFFF"/>
                </a:solidFill>
                <a:latin typeface="League Spartan"/>
              </a:rPr>
              <a:t>List all the types of help you could sensitively recommend to a person who was experiencing difficult times to make their life easier and less stressful</a:t>
            </a:r>
          </a:p>
          <a:p>
            <a:pPr>
              <a:lnSpc>
                <a:spcPts val="4409"/>
              </a:lnSpc>
              <a:spcBef>
                <a:spcPct val="0"/>
              </a:spcBef>
            </a:pPr>
          </a:p>
          <a:p>
            <a:pPr>
              <a:lnSpc>
                <a:spcPts val="4409"/>
              </a:lnSpc>
              <a:spcBef>
                <a:spcPct val="0"/>
              </a:spcBef>
            </a:pPr>
            <a:r>
              <a:rPr lang="en-US" sz="3150">
                <a:solidFill>
                  <a:srgbClr val="FFFFFF"/>
                </a:solidFill>
                <a:latin typeface="League Spartan"/>
              </a:rPr>
              <a:t>How would you word your advice? When would you voice a concern </a:t>
            </a:r>
          </a:p>
          <a:p>
            <a:pPr>
              <a:lnSpc>
                <a:spcPts val="4409"/>
              </a:lnSpc>
              <a:spcBef>
                <a:spcPct val="0"/>
              </a:spcBef>
            </a:pPr>
            <a:r>
              <a:rPr lang="en-US" sz="3150">
                <a:solidFill>
                  <a:srgbClr val="FFFFFF"/>
                </a:solidFill>
                <a:latin typeface="League Spartan"/>
              </a:rPr>
              <a:t>to your tutor?</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4981783" y="487048"/>
            <a:ext cx="9457435" cy="2139745"/>
          </a:xfrm>
          <a:custGeom>
            <a:avLst/>
            <a:gdLst/>
            <a:ahLst/>
            <a:cxnLst/>
            <a:rect r="r" b="b" t="t" l="l"/>
            <a:pathLst>
              <a:path h="2139745" w="9457435">
                <a:moveTo>
                  <a:pt x="0" y="0"/>
                </a:moveTo>
                <a:lnTo>
                  <a:pt x="9457435" y="0"/>
                </a:lnTo>
                <a:lnTo>
                  <a:pt x="9457435" y="2139745"/>
                </a:lnTo>
                <a:lnTo>
                  <a:pt x="0" y="21397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66405" y="487048"/>
            <a:ext cx="2560060" cy="2560060"/>
          </a:xfrm>
          <a:custGeom>
            <a:avLst/>
            <a:gdLst/>
            <a:ahLst/>
            <a:cxnLst/>
            <a:rect r="r" b="b" t="t" l="l"/>
            <a:pathLst>
              <a:path h="2560060" w="2560060">
                <a:moveTo>
                  <a:pt x="0" y="0"/>
                </a:moveTo>
                <a:lnTo>
                  <a:pt x="2560060" y="0"/>
                </a:lnTo>
                <a:lnTo>
                  <a:pt x="2560060" y="2560061"/>
                </a:lnTo>
                <a:lnTo>
                  <a:pt x="0" y="2560061"/>
                </a:lnTo>
                <a:lnTo>
                  <a:pt x="0" y="0"/>
                </a:lnTo>
                <a:close/>
              </a:path>
            </a:pathLst>
          </a:custGeom>
          <a:blipFill>
            <a:blip r:embed="rId4"/>
            <a:stretch>
              <a:fillRect l="0" t="0" r="0" b="0"/>
            </a:stretch>
          </a:blipFill>
        </p:spPr>
      </p:sp>
      <p:sp>
        <p:nvSpPr>
          <p:cNvPr name="TextBox 4" id="4"/>
          <p:cNvSpPr txBox="true"/>
          <p:nvPr/>
        </p:nvSpPr>
        <p:spPr>
          <a:xfrm rot="0">
            <a:off x="1454874" y="4006555"/>
            <a:ext cx="16239119" cy="631825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1. Go to www.povertyalliance.org/CPW </a:t>
            </a:r>
            <a:r>
              <a:rPr lang="en-US" sz="3999">
                <a:solidFill>
                  <a:srgbClr val="FFFFFF"/>
                </a:solidFill>
                <a:latin typeface="League Spartan"/>
              </a:rPr>
              <a:t>and download the template letter.</a:t>
            </a:r>
          </a:p>
          <a:p>
            <a:pPr>
              <a:lnSpc>
                <a:spcPts val="5599"/>
              </a:lnSpc>
            </a:pPr>
          </a:p>
          <a:p>
            <a:pPr>
              <a:lnSpc>
                <a:spcPts val="5599"/>
              </a:lnSpc>
            </a:pPr>
            <a:r>
              <a:rPr lang="en-US" sz="3999">
                <a:solidFill>
                  <a:srgbClr val="FFFFFF"/>
                </a:solidFill>
                <a:latin typeface="League Spartan"/>
              </a:rPr>
              <a:t>2. Add your name and constituency (postcode) to the letter.</a:t>
            </a:r>
          </a:p>
          <a:p>
            <a:pPr>
              <a:lnSpc>
                <a:spcPts val="5599"/>
              </a:lnSpc>
            </a:pPr>
          </a:p>
          <a:p>
            <a:pPr>
              <a:lnSpc>
                <a:spcPts val="5599"/>
              </a:lnSpc>
            </a:pPr>
            <a:r>
              <a:rPr lang="en-US" sz="3999">
                <a:solidFill>
                  <a:srgbClr val="FFFFFF"/>
                </a:solidFill>
                <a:latin typeface="League Spartan"/>
              </a:rPr>
              <a:t>3. Find out who your MSP/MP is. Email the letter to your </a:t>
            </a:r>
            <a:r>
              <a:rPr lang="en-US" sz="3999">
                <a:solidFill>
                  <a:srgbClr val="FFFFFF"/>
                </a:solidFill>
                <a:latin typeface="League Spartan"/>
                <a:hlinkClick r:id="rId5" tooltip="https://beta.parliament.scot/msps/current-and-previous-msps"/>
              </a:rPr>
              <a:t>MSP</a:t>
            </a:r>
            <a:r>
              <a:rPr lang="en-US" sz="3999">
                <a:solidFill>
                  <a:srgbClr val="FFFFFF"/>
                </a:solidFill>
                <a:latin typeface="League Spartan"/>
              </a:rPr>
              <a:t> and </a:t>
            </a:r>
            <a:r>
              <a:rPr lang="en-US" sz="3999">
                <a:solidFill>
                  <a:srgbClr val="FFFFFF"/>
                </a:solidFill>
                <a:latin typeface="League Spartan"/>
                <a:hlinkClick r:id="rId6" tooltip="https://members.parliament.uk/members/commons"/>
              </a:rPr>
              <a:t>MP</a:t>
            </a:r>
            <a:r>
              <a:rPr lang="en-US" sz="3999">
                <a:solidFill>
                  <a:srgbClr val="FFFFFF"/>
                </a:solidFill>
                <a:latin typeface="League Spartan"/>
              </a:rPr>
              <a:t>.</a:t>
            </a:r>
          </a:p>
          <a:p>
            <a:pPr>
              <a:lnSpc>
                <a:spcPts val="5599"/>
              </a:lnSpc>
            </a:pPr>
            <a:r>
              <a:rPr lang="en-US" sz="3999">
                <a:solidFill>
                  <a:srgbClr val="FFFFFF"/>
                </a:solidFill>
                <a:latin typeface="League Spartan"/>
              </a:rPr>
              <a:t> </a:t>
            </a:r>
          </a:p>
          <a:p>
            <a:pPr>
              <a:lnSpc>
                <a:spcPts val="5599"/>
              </a:lnSpc>
            </a:pPr>
          </a:p>
        </p:txBody>
      </p:sp>
      <p:sp>
        <p:nvSpPr>
          <p:cNvPr name="TextBox 5" id="5"/>
          <p:cNvSpPr txBox="true"/>
          <p:nvPr/>
        </p:nvSpPr>
        <p:spPr>
          <a:xfrm rot="0">
            <a:off x="5793642" y="1061621"/>
            <a:ext cx="7833717"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Write to your MSP/MP</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TextBox 3" id="3"/>
          <p:cNvSpPr txBox="true"/>
          <p:nvPr/>
        </p:nvSpPr>
        <p:spPr>
          <a:xfrm rot="0">
            <a:off x="1330446" y="2223866"/>
            <a:ext cx="15627108" cy="6099381"/>
          </a:xfrm>
          <a:prstGeom prst="rect">
            <a:avLst/>
          </a:prstGeom>
        </p:spPr>
        <p:txBody>
          <a:bodyPr anchor="t" rtlCol="false" tIns="0" lIns="0" bIns="0" rIns="0">
            <a:spAutoFit/>
          </a:bodyPr>
          <a:lstStyle/>
          <a:p>
            <a:pPr algn="just" marL="1246760" indent="-623380" lvl="1">
              <a:lnSpc>
                <a:spcPts val="8084"/>
              </a:lnSpc>
              <a:buFont typeface="Arial"/>
              <a:buChar char="•"/>
            </a:pPr>
            <a:r>
              <a:rPr lang="en-US" sz="5774">
                <a:solidFill>
                  <a:srgbClr val="FFFFFF"/>
                </a:solidFill>
                <a:latin typeface="League Spartan"/>
              </a:rPr>
              <a:t>What is poverty?</a:t>
            </a:r>
          </a:p>
          <a:p>
            <a:pPr algn="just" marL="1246760" indent="-623380" lvl="1">
              <a:lnSpc>
                <a:spcPts val="8084"/>
              </a:lnSpc>
              <a:buFont typeface="Arial"/>
              <a:buChar char="•"/>
            </a:pPr>
            <a:r>
              <a:rPr lang="en-US" sz="5774">
                <a:solidFill>
                  <a:srgbClr val="FFFFFF"/>
                </a:solidFill>
                <a:latin typeface="League Spartan"/>
              </a:rPr>
              <a:t>Extent of poverty</a:t>
            </a:r>
          </a:p>
          <a:p>
            <a:pPr algn="just" marL="1246760" indent="-623380" lvl="1">
              <a:lnSpc>
                <a:spcPts val="8084"/>
              </a:lnSpc>
              <a:buFont typeface="Arial"/>
              <a:buChar char="•"/>
            </a:pPr>
            <a:r>
              <a:rPr lang="en-US" sz="5774">
                <a:solidFill>
                  <a:srgbClr val="FFFFFF"/>
                </a:solidFill>
                <a:latin typeface="League Spartan"/>
              </a:rPr>
              <a:t>Causes of poverty</a:t>
            </a:r>
          </a:p>
          <a:p>
            <a:pPr algn="just" marL="1246760" indent="-623380" lvl="1">
              <a:lnSpc>
                <a:spcPts val="8084"/>
              </a:lnSpc>
              <a:buFont typeface="Arial"/>
              <a:buChar char="•"/>
            </a:pPr>
            <a:r>
              <a:rPr lang="en-US" sz="5774">
                <a:solidFill>
                  <a:srgbClr val="FFFFFF"/>
                </a:solidFill>
                <a:latin typeface="League Spartan"/>
              </a:rPr>
              <a:t>Effects of poverty</a:t>
            </a:r>
          </a:p>
          <a:p>
            <a:pPr algn="just" marL="1246761" indent="-623380" lvl="1">
              <a:lnSpc>
                <a:spcPts val="8084"/>
              </a:lnSpc>
              <a:buFont typeface="Arial"/>
              <a:buChar char="•"/>
            </a:pPr>
            <a:r>
              <a:rPr lang="en-US" sz="5774">
                <a:solidFill>
                  <a:srgbClr val="FFFFFF"/>
                </a:solidFill>
                <a:latin typeface="League Spartan"/>
              </a:rPr>
              <a:t>Solutions to poverty</a:t>
            </a:r>
          </a:p>
          <a:p>
            <a:pPr algn="just" marL="1246760" indent="-623380" lvl="1">
              <a:lnSpc>
                <a:spcPts val="8084"/>
              </a:lnSpc>
              <a:buFont typeface="Arial"/>
              <a:buChar char="•"/>
            </a:pPr>
            <a:r>
              <a:rPr lang="en-US" sz="5774">
                <a:solidFill>
                  <a:srgbClr val="FFFFFF"/>
                </a:solidFill>
                <a:latin typeface="League Spartan"/>
              </a:rPr>
              <a:t>Policy ideas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grpSp>
        <p:nvGrpSpPr>
          <p:cNvPr name="Group 3" id="3"/>
          <p:cNvGrpSpPr/>
          <p:nvPr/>
        </p:nvGrpSpPr>
        <p:grpSpPr>
          <a:xfrm rot="0">
            <a:off x="14515032" y="-3779210"/>
            <a:ext cx="5488535" cy="5488535"/>
            <a:chOff x="0" y="0"/>
            <a:chExt cx="6350000" cy="6350000"/>
          </a:xfrm>
        </p:grpSpPr>
        <p:sp>
          <p:nvSpPr>
            <p:cNvPr name="Freeform 4" id="4"/>
            <p:cNvSpPr/>
            <p:nvPr/>
          </p:nvSpPr>
          <p:spPr>
            <a:xfrm flipH="false" flipV="false" rot="0">
              <a:off x="14167" y="0"/>
              <a:ext cx="6321665" cy="6350000"/>
            </a:xfrm>
            <a:custGeom>
              <a:avLst/>
              <a:gdLst/>
              <a:ahLst/>
              <a:cxnLst/>
              <a:rect r="r" b="b" t="t" l="l"/>
              <a:pathLst>
                <a:path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name="Freeform 5" id="5"/>
          <p:cNvSpPr/>
          <p:nvPr/>
        </p:nvSpPr>
        <p:spPr>
          <a:xfrm flipH="false" flipV="false" rot="0">
            <a:off x="15740803" y="221823"/>
            <a:ext cx="2172282" cy="897343"/>
          </a:xfrm>
          <a:custGeom>
            <a:avLst/>
            <a:gdLst/>
            <a:ahLst/>
            <a:cxnLst/>
            <a:rect r="r" b="b" t="t" l="l"/>
            <a:pathLst>
              <a:path h="897343" w="2172282">
                <a:moveTo>
                  <a:pt x="0" y="0"/>
                </a:moveTo>
                <a:lnTo>
                  <a:pt x="2172282" y="0"/>
                </a:lnTo>
                <a:lnTo>
                  <a:pt x="2172282" y="897343"/>
                </a:lnTo>
                <a:lnTo>
                  <a:pt x="0" y="897343"/>
                </a:lnTo>
                <a:lnTo>
                  <a:pt x="0" y="0"/>
                </a:lnTo>
                <a:close/>
              </a:path>
            </a:pathLst>
          </a:custGeom>
          <a:blipFill>
            <a:blip r:embed="rId3"/>
            <a:stretch>
              <a:fillRect l="0" t="0" r="0" b="0"/>
            </a:stretch>
          </a:blipFill>
        </p:spPr>
      </p:sp>
      <p:sp>
        <p:nvSpPr>
          <p:cNvPr name="TextBox 6" id="6"/>
          <p:cNvSpPr txBox="true"/>
          <p:nvPr/>
        </p:nvSpPr>
        <p:spPr>
          <a:xfrm rot="0">
            <a:off x="4262675" y="2207092"/>
            <a:ext cx="9762649" cy="5175421"/>
          </a:xfrm>
          <a:prstGeom prst="rect">
            <a:avLst/>
          </a:prstGeom>
        </p:spPr>
        <p:txBody>
          <a:bodyPr anchor="t" rtlCol="false" tIns="0" lIns="0" bIns="0" rIns="0">
            <a:spAutoFit/>
          </a:bodyPr>
          <a:lstStyle/>
          <a:p>
            <a:pPr algn="ctr">
              <a:lnSpc>
                <a:spcPts val="10315"/>
              </a:lnSpc>
            </a:pPr>
            <a:r>
              <a:rPr lang="en-US" sz="7368">
                <a:solidFill>
                  <a:srgbClr val="FFFFFF"/>
                </a:solidFill>
                <a:latin typeface="League Spartan"/>
              </a:rPr>
              <a:t>@CPW_Scotland</a:t>
            </a:r>
          </a:p>
          <a:p>
            <a:pPr algn="ctr">
              <a:lnSpc>
                <a:spcPts val="10315"/>
              </a:lnSpc>
            </a:pPr>
            <a:r>
              <a:rPr lang="en-US" sz="7368">
                <a:solidFill>
                  <a:srgbClr val="FFFFFF"/>
                </a:solidFill>
                <a:latin typeface="League Spartan"/>
              </a:rPr>
              <a:t>@PovertyAlliance</a:t>
            </a:r>
          </a:p>
          <a:p>
            <a:pPr algn="ctr">
              <a:lnSpc>
                <a:spcPts val="10315"/>
              </a:lnSpc>
            </a:pPr>
            <a:r>
              <a:rPr lang="en-US" sz="7368">
                <a:solidFill>
                  <a:srgbClr val="FFFFFF"/>
                </a:solidFill>
                <a:latin typeface="League Spartan"/>
              </a:rPr>
              <a:t>#ChallengePoverty </a:t>
            </a:r>
          </a:p>
          <a:p>
            <a:pPr algn="ctr">
              <a:lnSpc>
                <a:spcPts val="10315"/>
              </a:lnSpc>
            </a:pPr>
            <a:r>
              <a:rPr lang="en-US" sz="7368">
                <a:solidFill>
                  <a:srgbClr val="FFFFFF"/>
                </a:solidFill>
                <a:latin typeface="League Spartan"/>
              </a:rPr>
              <a:t>#CPW23</a:t>
            </a:r>
          </a:p>
        </p:txBody>
      </p:sp>
      <p:grpSp>
        <p:nvGrpSpPr>
          <p:cNvPr name="Group 7" id="7"/>
          <p:cNvGrpSpPr/>
          <p:nvPr/>
        </p:nvGrpSpPr>
        <p:grpSpPr>
          <a:xfrm rot="0">
            <a:off x="1028700" y="9258300"/>
            <a:ext cx="14067749" cy="476250"/>
            <a:chOff x="0" y="0"/>
            <a:chExt cx="18756998" cy="635000"/>
          </a:xfrm>
        </p:grpSpPr>
        <p:sp>
          <p:nvSpPr>
            <p:cNvPr name="TextBox 8" id="8"/>
            <p:cNvSpPr txBox="true"/>
            <p:nvPr/>
          </p:nvSpPr>
          <p:spPr>
            <a:xfrm rot="0">
              <a:off x="16201441" y="-52070"/>
              <a:ext cx="2555558" cy="687070"/>
            </a:xfrm>
            <a:prstGeom prst="rect">
              <a:avLst/>
            </a:prstGeom>
          </p:spPr>
          <p:txBody>
            <a:bodyPr anchor="t" rtlCol="false" tIns="0" lIns="0" bIns="0" rIns="0">
              <a:spAutoFit/>
            </a:bodyPr>
            <a:lstStyle/>
            <a:p>
              <a:pPr algn="ctr">
                <a:lnSpc>
                  <a:spcPts val="4409"/>
                </a:lnSpc>
              </a:pPr>
              <a:r>
                <a:rPr lang="en-US" sz="3150">
                  <a:solidFill>
                    <a:srgbClr val="FFFFFF"/>
                  </a:solidFill>
                  <a:latin typeface="League Spartan"/>
                </a:rPr>
                <a:t>#CPW23</a:t>
              </a:r>
            </a:p>
          </p:txBody>
        </p:sp>
        <p:sp>
          <p:nvSpPr>
            <p:cNvPr name="TextBox 9" id="9"/>
            <p:cNvSpPr txBox="true"/>
            <p:nvPr/>
          </p:nvSpPr>
          <p:spPr>
            <a:xfrm rot="0">
              <a:off x="9310263" y="-57150"/>
              <a:ext cx="5419408" cy="69215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#ChallengePoverty</a:t>
              </a:r>
            </a:p>
          </p:txBody>
        </p:sp>
        <p:sp>
          <p:nvSpPr>
            <p:cNvPr name="TextBox 10" id="10"/>
            <p:cNvSpPr txBox="true"/>
            <p:nvPr/>
          </p:nvSpPr>
          <p:spPr>
            <a:xfrm rot="0">
              <a:off x="0" y="-57150"/>
              <a:ext cx="7180739" cy="687070"/>
            </a:xfrm>
            <a:prstGeom prst="rect">
              <a:avLst/>
            </a:prstGeom>
          </p:spPr>
          <p:txBody>
            <a:bodyPr anchor="t" rtlCol="false" tIns="0" lIns="0" bIns="0" rIns="0">
              <a:spAutoFit/>
            </a:bodyPr>
            <a:lstStyle/>
            <a:p>
              <a:pPr algn="ctr">
                <a:lnSpc>
                  <a:spcPts val="4410"/>
                </a:lnSpc>
              </a:pPr>
              <a:r>
                <a:rPr lang="en-US" sz="3150">
                  <a:solidFill>
                    <a:srgbClr val="FFFFFF"/>
                  </a:solidFill>
                  <a:latin typeface="League Spartan"/>
                </a:rPr>
                <a:t>povertyalliance.org/CPW</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028700" y="2615022"/>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177260" y="933450"/>
            <a:ext cx="5933480"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What is poverty?</a:t>
            </a:r>
          </a:p>
        </p:txBody>
      </p:sp>
      <p:sp>
        <p:nvSpPr>
          <p:cNvPr name="TextBox 6" id="6"/>
          <p:cNvSpPr txBox="true"/>
          <p:nvPr/>
        </p:nvSpPr>
        <p:spPr>
          <a:xfrm rot="0">
            <a:off x="2503640" y="2885509"/>
            <a:ext cx="16324118" cy="138430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Activity 1: </a:t>
            </a:r>
            <a:r>
              <a:rPr lang="en-US" sz="3999" u="sng">
                <a:solidFill>
                  <a:srgbClr val="FFFFFF"/>
                </a:solidFill>
                <a:latin typeface="League Spartan"/>
                <a:hlinkClick r:id="rId7" tooltip="https://www.youtube.com/watch?v=v3GDxEYl6Qg"/>
              </a:rPr>
              <a:t>Watch Breadline Kids</a:t>
            </a:r>
            <a:r>
              <a:rPr lang="en-US" sz="3999">
                <a:solidFill>
                  <a:srgbClr val="FFFFFF"/>
                </a:solidFill>
                <a:latin typeface="League Spartan"/>
              </a:rPr>
              <a:t> [BBC documentary] </a:t>
            </a:r>
          </a:p>
          <a:p>
            <a:pPr>
              <a:lnSpc>
                <a:spcPts val="5600"/>
              </a:lnSpc>
            </a:pPr>
            <a:r>
              <a:rPr lang="en-US" sz="4000">
                <a:solidFill>
                  <a:srgbClr val="FFFFFF"/>
                </a:solidFill>
                <a:latin typeface="League Spartan"/>
              </a:rPr>
              <a:t>[from 17:07]</a:t>
            </a:r>
          </a:p>
        </p:txBody>
      </p:sp>
      <p:sp>
        <p:nvSpPr>
          <p:cNvPr name="TextBox 7" id="7"/>
          <p:cNvSpPr txBox="true"/>
          <p:nvPr/>
        </p:nvSpPr>
        <p:spPr>
          <a:xfrm rot="0">
            <a:off x="1105175" y="5057775"/>
            <a:ext cx="9719072"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In pairs, think about these questions:</a:t>
            </a:r>
          </a:p>
        </p:txBody>
      </p:sp>
      <p:sp>
        <p:nvSpPr>
          <p:cNvPr name="TextBox 8" id="8"/>
          <p:cNvSpPr txBox="true"/>
          <p:nvPr/>
        </p:nvSpPr>
        <p:spPr>
          <a:xfrm rot="0">
            <a:off x="1312145" y="6398375"/>
            <a:ext cx="13280535" cy="2025015"/>
          </a:xfrm>
          <a:prstGeom prst="rect">
            <a:avLst/>
          </a:prstGeom>
        </p:spPr>
        <p:txBody>
          <a:bodyPr anchor="t" rtlCol="false" tIns="0" lIns="0" bIns="0" rIns="0">
            <a:spAutoFit/>
          </a:bodyPr>
          <a:lstStyle/>
          <a:p>
            <a:pPr marL="842007" indent="-421003" lvl="1">
              <a:lnSpc>
                <a:spcPts val="5459"/>
              </a:lnSpc>
              <a:buFont typeface="Arial"/>
              <a:buChar char="•"/>
            </a:pPr>
            <a:r>
              <a:rPr lang="en-US" sz="3899">
                <a:solidFill>
                  <a:srgbClr val="FFFFFF"/>
                </a:solidFill>
                <a:latin typeface="League Spartan"/>
              </a:rPr>
              <a:t>What does it mean to be 'on the breadline'?</a:t>
            </a:r>
          </a:p>
          <a:p>
            <a:pPr marL="842007" indent="-421003" lvl="1">
              <a:lnSpc>
                <a:spcPts val="5459"/>
              </a:lnSpc>
              <a:buFont typeface="Arial"/>
              <a:buChar char="•"/>
            </a:pPr>
            <a:r>
              <a:rPr lang="en-US" sz="3899">
                <a:solidFill>
                  <a:srgbClr val="FFFFFF"/>
                </a:solidFill>
                <a:latin typeface="League Spartan"/>
              </a:rPr>
              <a:t>What are the financial, physical and emotional challenges that the families face?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77260" y="933450"/>
            <a:ext cx="5933480"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What is poverty?</a:t>
            </a:r>
          </a:p>
        </p:txBody>
      </p:sp>
      <p:sp>
        <p:nvSpPr>
          <p:cNvPr name="TextBox 5" id="5"/>
          <p:cNvSpPr txBox="true"/>
          <p:nvPr/>
        </p:nvSpPr>
        <p:spPr>
          <a:xfrm rot="0">
            <a:off x="1350678" y="2673183"/>
            <a:ext cx="4520327"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What is poverty?</a:t>
            </a:r>
          </a:p>
        </p:txBody>
      </p:sp>
      <p:sp>
        <p:nvSpPr>
          <p:cNvPr name="TextBox 6" id="6"/>
          <p:cNvSpPr txBox="true"/>
          <p:nvPr/>
        </p:nvSpPr>
        <p:spPr>
          <a:xfrm rot="0">
            <a:off x="1350797" y="5513583"/>
            <a:ext cx="7072789"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How is poverty measured?</a:t>
            </a:r>
          </a:p>
        </p:txBody>
      </p:sp>
      <p:sp>
        <p:nvSpPr>
          <p:cNvPr name="TextBox 7" id="7"/>
          <p:cNvSpPr txBox="true"/>
          <p:nvPr/>
        </p:nvSpPr>
        <p:spPr>
          <a:xfrm rot="0">
            <a:off x="1350489" y="6337935"/>
            <a:ext cx="13826680" cy="273939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The measure used by the Scottish and UK Governments is Households below the average income (HBAI). You are considered to be living in poverty if your household income is less than 60% of the median household income.</a:t>
            </a:r>
          </a:p>
          <a:p>
            <a:pPr>
              <a:lnSpc>
                <a:spcPts val="4409"/>
              </a:lnSpc>
            </a:pPr>
          </a:p>
        </p:txBody>
      </p:sp>
      <p:sp>
        <p:nvSpPr>
          <p:cNvPr name="TextBox 8" id="8"/>
          <p:cNvSpPr txBox="true"/>
          <p:nvPr/>
        </p:nvSpPr>
        <p:spPr>
          <a:xfrm rot="0">
            <a:off x="1350489" y="3552484"/>
            <a:ext cx="15649136" cy="218694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Poverty means not being able to make ends meet. Not being able to heat your home, pay your rent or buy essentials. It means waking up every day facing insecurity, uncertainty and impossible decisions about money.</a:t>
            </a:r>
          </a:p>
          <a:p>
            <a:pPr>
              <a:lnSpc>
                <a:spcPts val="440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52604" y="933450"/>
            <a:ext cx="5982792"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Extent of poverty</a:t>
            </a:r>
          </a:p>
        </p:txBody>
      </p:sp>
      <p:sp>
        <p:nvSpPr>
          <p:cNvPr name="TextBox 5" id="5"/>
          <p:cNvSpPr txBox="true"/>
          <p:nvPr/>
        </p:nvSpPr>
        <p:spPr>
          <a:xfrm rot="0">
            <a:off x="1035767" y="2778760"/>
            <a:ext cx="5150148"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Poverty in Scotland</a:t>
            </a:r>
          </a:p>
        </p:txBody>
      </p:sp>
      <p:sp>
        <p:nvSpPr>
          <p:cNvPr name="TextBox 6" id="6"/>
          <p:cNvSpPr txBox="true"/>
          <p:nvPr/>
        </p:nvSpPr>
        <p:spPr>
          <a:xfrm rot="0">
            <a:off x="1035767" y="5419283"/>
            <a:ext cx="3731320"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Child poverty </a:t>
            </a:r>
          </a:p>
        </p:txBody>
      </p:sp>
      <p:sp>
        <p:nvSpPr>
          <p:cNvPr name="TextBox 7" id="7"/>
          <p:cNvSpPr txBox="true"/>
          <p:nvPr/>
        </p:nvSpPr>
        <p:spPr>
          <a:xfrm rot="0">
            <a:off x="1028700" y="6563213"/>
            <a:ext cx="13826680" cy="1634490"/>
          </a:xfrm>
          <a:prstGeom prst="rect">
            <a:avLst/>
          </a:prstGeom>
        </p:spPr>
        <p:txBody>
          <a:bodyPr anchor="t" rtlCol="false" tIns="0" lIns="0" bIns="0" rIns="0">
            <a:spAutoFit/>
          </a:bodyPr>
          <a:lstStyle/>
          <a:p>
            <a:pPr>
              <a:lnSpc>
                <a:spcPts val="4409"/>
              </a:lnSpc>
            </a:pPr>
            <a:r>
              <a:rPr lang="en-US" sz="3150">
                <a:solidFill>
                  <a:srgbClr val="FFFFFF"/>
                </a:solidFill>
                <a:latin typeface="League Spartan"/>
              </a:rPr>
              <a:t>It is estimated that 24% of children (240,000 children each year) were living in relative poverty after housing costs in 2019-22. </a:t>
            </a:r>
          </a:p>
          <a:p>
            <a:pPr>
              <a:lnSpc>
                <a:spcPts val="4409"/>
              </a:lnSpc>
            </a:pPr>
          </a:p>
        </p:txBody>
      </p:sp>
      <p:sp>
        <p:nvSpPr>
          <p:cNvPr name="TextBox 8" id="8"/>
          <p:cNvSpPr txBox="true"/>
          <p:nvPr/>
        </p:nvSpPr>
        <p:spPr>
          <a:xfrm rot="0">
            <a:off x="1028700" y="3416935"/>
            <a:ext cx="15649136" cy="2186940"/>
          </a:xfrm>
          <a:prstGeom prst="rect">
            <a:avLst/>
          </a:prstGeom>
        </p:spPr>
        <p:txBody>
          <a:bodyPr anchor="t" rtlCol="false" tIns="0" lIns="0" bIns="0" rIns="0">
            <a:spAutoFit/>
          </a:bodyPr>
          <a:lstStyle/>
          <a:p>
            <a:pPr>
              <a:lnSpc>
                <a:spcPts val="4409"/>
              </a:lnSpc>
            </a:pPr>
          </a:p>
          <a:p>
            <a:pPr>
              <a:lnSpc>
                <a:spcPts val="4409"/>
              </a:lnSpc>
            </a:pPr>
            <a:r>
              <a:rPr lang="en-US" sz="3150">
                <a:solidFill>
                  <a:srgbClr val="FFFFFF"/>
                </a:solidFill>
                <a:latin typeface="League Spartan"/>
              </a:rPr>
              <a:t>It is estimated that 21% of Scotland’s population (1.11 million people each year) were living in relative poverty after housing costs in 2019-22</a:t>
            </a:r>
          </a:p>
          <a:p>
            <a:pPr>
              <a:lnSpc>
                <a:spcPts val="4409"/>
              </a:lnSpc>
            </a:pPr>
          </a:p>
        </p:txBody>
      </p:sp>
      <p:sp>
        <p:nvSpPr>
          <p:cNvPr name="TextBox 9" id="9"/>
          <p:cNvSpPr txBox="true"/>
          <p:nvPr/>
        </p:nvSpPr>
        <p:spPr>
          <a:xfrm rot="0">
            <a:off x="1028700" y="8720455"/>
            <a:ext cx="6452116" cy="537845"/>
          </a:xfrm>
          <a:prstGeom prst="rect">
            <a:avLst/>
          </a:prstGeom>
        </p:spPr>
        <p:txBody>
          <a:bodyPr anchor="t" rtlCol="false" tIns="0" lIns="0" bIns="0" rIns="0">
            <a:spAutoFit/>
          </a:bodyPr>
          <a:lstStyle/>
          <a:p>
            <a:pPr algn="ctr">
              <a:lnSpc>
                <a:spcPts val="4480"/>
              </a:lnSpc>
              <a:spcBef>
                <a:spcPct val="0"/>
              </a:spcBef>
            </a:pPr>
            <a:r>
              <a:rPr lang="en-US" sz="3200">
                <a:solidFill>
                  <a:srgbClr val="FFFFFF"/>
                </a:solidFill>
                <a:latin typeface="League Spartan"/>
              </a:rPr>
              <a:t>(Source: Scottish Government)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266392" y="6509114"/>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144915" y="933450"/>
            <a:ext cx="5998171"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Effects of poverty</a:t>
            </a:r>
          </a:p>
        </p:txBody>
      </p:sp>
      <p:sp>
        <p:nvSpPr>
          <p:cNvPr name="TextBox 6" id="6"/>
          <p:cNvSpPr txBox="true"/>
          <p:nvPr/>
        </p:nvSpPr>
        <p:spPr>
          <a:xfrm rot="0">
            <a:off x="3081264" y="6593601"/>
            <a:ext cx="12563509" cy="2089150"/>
          </a:xfrm>
          <a:prstGeom prst="rect">
            <a:avLst/>
          </a:prstGeom>
        </p:spPr>
        <p:txBody>
          <a:bodyPr anchor="t" rtlCol="false" tIns="0" lIns="0" bIns="0" rIns="0">
            <a:spAutoFit/>
          </a:bodyPr>
          <a:lstStyle/>
          <a:p>
            <a:pPr>
              <a:lnSpc>
                <a:spcPts val="5599"/>
              </a:lnSpc>
            </a:pPr>
            <a:r>
              <a:rPr lang="en-US" sz="3999">
                <a:solidFill>
                  <a:srgbClr val="FFFFFF"/>
                </a:solidFill>
                <a:latin typeface="League Spartan"/>
              </a:rPr>
              <a:t>Activity 2: In pairs, think about the every day effects poverty might have on a person's life. </a:t>
            </a:r>
          </a:p>
          <a:p>
            <a:pPr algn="ctr">
              <a:lnSpc>
                <a:spcPts val="5600"/>
              </a:lnSpc>
            </a:pPr>
          </a:p>
        </p:txBody>
      </p:sp>
      <p:sp>
        <p:nvSpPr>
          <p:cNvPr name="TextBox 7" id="7"/>
          <p:cNvSpPr txBox="true"/>
          <p:nvPr/>
        </p:nvSpPr>
        <p:spPr>
          <a:xfrm rot="0">
            <a:off x="1266392" y="3181812"/>
            <a:ext cx="15755216" cy="28035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Living in poverty means a household’s income is less than 60% of the median household income. But what does this mean for people’s day-to-day lives? </a:t>
            </a:r>
          </a:p>
          <a:p>
            <a:pPr>
              <a:lnSpc>
                <a:spcPts val="560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6144915" y="933450"/>
            <a:ext cx="5998171"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Effects of poverty</a:t>
            </a:r>
          </a:p>
        </p:txBody>
      </p:sp>
      <p:sp>
        <p:nvSpPr>
          <p:cNvPr name="TextBox 5" id="5"/>
          <p:cNvSpPr txBox="true"/>
          <p:nvPr/>
        </p:nvSpPr>
        <p:spPr>
          <a:xfrm rot="0">
            <a:off x="1028700" y="3554202"/>
            <a:ext cx="14675446" cy="6315075"/>
          </a:xfrm>
          <a:prstGeom prst="rect">
            <a:avLst/>
          </a:prstGeom>
        </p:spPr>
        <p:txBody>
          <a:bodyPr anchor="t" rtlCol="false" tIns="0" lIns="0" bIns="0" rIns="0">
            <a:spAutoFit/>
          </a:bodyPr>
          <a:lstStyle/>
          <a:p>
            <a:pPr algn="just" marL="690881" indent="-345440" lvl="1">
              <a:lnSpc>
                <a:spcPts val="3840"/>
              </a:lnSpc>
              <a:buFont typeface="Arial"/>
              <a:buChar char="•"/>
            </a:pPr>
            <a:r>
              <a:rPr lang="en-US" sz="3200">
                <a:solidFill>
                  <a:srgbClr val="FFFFFF"/>
                </a:solidFill>
                <a:latin typeface="League Spartan"/>
              </a:rPr>
              <a:t>Children going without things they need, like toys or school uniforms. </a:t>
            </a:r>
          </a:p>
          <a:p>
            <a:pPr algn="just">
              <a:lnSpc>
                <a:spcPts val="3840"/>
              </a:lnSpc>
            </a:pPr>
          </a:p>
          <a:p>
            <a:pPr algn="just" marL="690881" indent="-345440" lvl="1">
              <a:lnSpc>
                <a:spcPts val="3840"/>
              </a:lnSpc>
              <a:buFont typeface="Arial"/>
              <a:buChar char="•"/>
            </a:pPr>
            <a:r>
              <a:rPr lang="en-US" sz="3200">
                <a:solidFill>
                  <a:srgbClr val="FFFFFF"/>
                </a:solidFill>
                <a:latin typeface="League Spartan"/>
              </a:rPr>
              <a:t>Adults not being able to afford things they need like household goods, cloths or travel costs to work or job interviews.</a:t>
            </a:r>
          </a:p>
          <a:p>
            <a:pPr algn="just">
              <a:lnSpc>
                <a:spcPts val="3840"/>
              </a:lnSpc>
            </a:pPr>
          </a:p>
          <a:p>
            <a:pPr algn="just" marL="690881" indent="-345440" lvl="1">
              <a:lnSpc>
                <a:spcPts val="3840"/>
              </a:lnSpc>
              <a:buFont typeface="Arial"/>
              <a:buChar char="•"/>
            </a:pPr>
            <a:r>
              <a:rPr lang="en-US" sz="3200">
                <a:solidFill>
                  <a:srgbClr val="FFFFFF"/>
                </a:solidFill>
                <a:latin typeface="League Spartan"/>
              </a:rPr>
              <a:t>Social exclusion - being unable to participate in aspects of society like school trips or social activities.</a:t>
            </a:r>
          </a:p>
          <a:p>
            <a:pPr algn="just">
              <a:lnSpc>
                <a:spcPts val="3840"/>
              </a:lnSpc>
            </a:pPr>
          </a:p>
          <a:p>
            <a:pPr algn="just" marL="690881" indent="-345440" lvl="1">
              <a:lnSpc>
                <a:spcPts val="3840"/>
              </a:lnSpc>
              <a:buFont typeface="Arial"/>
              <a:buChar char="•"/>
            </a:pPr>
            <a:r>
              <a:rPr lang="en-US" sz="3200">
                <a:solidFill>
                  <a:srgbClr val="FFFFFF"/>
                </a:solidFill>
                <a:latin typeface="League Spartan"/>
              </a:rPr>
              <a:t>Not being able to pay essential bills like heating or electricity.</a:t>
            </a:r>
          </a:p>
          <a:p>
            <a:pPr algn="just">
              <a:lnSpc>
                <a:spcPts val="3840"/>
              </a:lnSpc>
            </a:pPr>
          </a:p>
          <a:p>
            <a:pPr algn="just" marL="690881" indent="-345440" lvl="1">
              <a:lnSpc>
                <a:spcPts val="3840"/>
              </a:lnSpc>
              <a:buFont typeface="Arial"/>
              <a:buChar char="•"/>
            </a:pPr>
            <a:r>
              <a:rPr lang="en-US" sz="3200">
                <a:solidFill>
                  <a:srgbClr val="FFFFFF"/>
                </a:solidFill>
                <a:latin typeface="League Spartan"/>
              </a:rPr>
              <a:t>Mental health problems like anxiety or depression. Going without the things you need or enjoy can make life difficult and stressful.</a:t>
            </a:r>
          </a:p>
        </p:txBody>
      </p:sp>
      <p:sp>
        <p:nvSpPr>
          <p:cNvPr name="TextBox 6" id="6"/>
          <p:cNvSpPr txBox="true"/>
          <p:nvPr/>
        </p:nvSpPr>
        <p:spPr>
          <a:xfrm rot="0">
            <a:off x="840904" y="2563957"/>
            <a:ext cx="15755216" cy="69532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Here are some effects poverty can have on a person's life: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14592680" y="6851355"/>
            <a:ext cx="4813889" cy="4813889"/>
          </a:xfrm>
          <a:custGeom>
            <a:avLst/>
            <a:gdLst/>
            <a:ahLst/>
            <a:cxnLst/>
            <a:rect r="r" b="b" t="t" l="l"/>
            <a:pathLst>
              <a:path h="4813889" w="4813889">
                <a:moveTo>
                  <a:pt x="0" y="0"/>
                </a:moveTo>
                <a:lnTo>
                  <a:pt x="4813889" y="0"/>
                </a:lnTo>
                <a:lnTo>
                  <a:pt x="4813889" y="4813890"/>
                </a:lnTo>
                <a:lnTo>
                  <a:pt x="0" y="4813890"/>
                </a:lnTo>
                <a:lnTo>
                  <a:pt x="0" y="0"/>
                </a:lnTo>
                <a:close/>
              </a:path>
            </a:pathLst>
          </a:custGeom>
          <a:blipFill>
            <a:blip r:embed="rId2"/>
            <a:stretch>
              <a:fillRect l="0" t="0" r="0" b="0"/>
            </a:stretch>
          </a:blipFill>
        </p:spPr>
      </p:sp>
      <p:sp>
        <p:nvSpPr>
          <p:cNvPr name="Freeform 3" id="3"/>
          <p:cNvSpPr/>
          <p:nvPr/>
        </p:nvSpPr>
        <p:spPr>
          <a:xfrm flipH="false" flipV="false" rot="0">
            <a:off x="1312145" y="2919822"/>
            <a:ext cx="1191495" cy="1667487"/>
          </a:xfrm>
          <a:custGeom>
            <a:avLst/>
            <a:gdLst/>
            <a:ahLst/>
            <a:cxnLst/>
            <a:rect r="r" b="b" t="t" l="l"/>
            <a:pathLst>
              <a:path h="1667487" w="1191495">
                <a:moveTo>
                  <a:pt x="0" y="0"/>
                </a:moveTo>
                <a:lnTo>
                  <a:pt x="1191495" y="0"/>
                </a:lnTo>
                <a:lnTo>
                  <a:pt x="1191495" y="1667487"/>
                </a:lnTo>
                <a:lnTo>
                  <a:pt x="0" y="16674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Causes of poverty</a:t>
            </a:r>
          </a:p>
        </p:txBody>
      </p:sp>
      <p:sp>
        <p:nvSpPr>
          <p:cNvPr name="TextBox 6" id="6"/>
          <p:cNvSpPr txBox="true"/>
          <p:nvPr/>
        </p:nvSpPr>
        <p:spPr>
          <a:xfrm rot="0">
            <a:off x="2503640" y="3363041"/>
            <a:ext cx="14970829" cy="688975"/>
          </a:xfrm>
          <a:prstGeom prst="rect">
            <a:avLst/>
          </a:prstGeom>
        </p:spPr>
        <p:txBody>
          <a:bodyPr anchor="t" rtlCol="false" tIns="0" lIns="0" bIns="0" rIns="0">
            <a:spAutoFit/>
          </a:bodyPr>
          <a:lstStyle/>
          <a:p>
            <a:pPr algn="ctr">
              <a:lnSpc>
                <a:spcPts val="5600"/>
              </a:lnSpc>
            </a:pPr>
            <a:r>
              <a:rPr lang="en-US" sz="4000">
                <a:solidFill>
                  <a:srgbClr val="FFFFFF"/>
                </a:solidFill>
                <a:latin typeface="League Spartan"/>
              </a:rPr>
              <a:t>Activity 3: What causes people to be living in poverty?</a:t>
            </a:r>
          </a:p>
        </p:txBody>
      </p:sp>
      <p:sp>
        <p:nvSpPr>
          <p:cNvPr name="TextBox 7" id="7"/>
          <p:cNvSpPr txBox="true"/>
          <p:nvPr/>
        </p:nvSpPr>
        <p:spPr>
          <a:xfrm rot="0">
            <a:off x="1312145" y="5444830"/>
            <a:ext cx="15378252" cy="1393825"/>
          </a:xfrm>
          <a:prstGeom prst="rect">
            <a:avLst/>
          </a:prstGeom>
        </p:spPr>
        <p:txBody>
          <a:bodyPr anchor="t" rtlCol="false" tIns="0" lIns="0" bIns="0" rIns="0">
            <a:spAutoFit/>
          </a:bodyPr>
          <a:lstStyle/>
          <a:p>
            <a:pPr>
              <a:lnSpc>
                <a:spcPts val="5600"/>
              </a:lnSpc>
            </a:pPr>
            <a:r>
              <a:rPr lang="en-US" sz="4000">
                <a:solidFill>
                  <a:srgbClr val="FFFFFF"/>
                </a:solidFill>
                <a:latin typeface="League Spartan"/>
              </a:rPr>
              <a:t>In pairs: write as many things you can think of that cause someone to be living in poverty (in the UK).</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9CFF"/>
        </a:solidFill>
      </p:bgPr>
    </p:bg>
    <p:spTree>
      <p:nvGrpSpPr>
        <p:cNvPr id="1" name=""/>
        <p:cNvGrpSpPr/>
        <p:nvPr/>
      </p:nvGrpSpPr>
      <p:grpSpPr>
        <a:xfrm>
          <a:off x="0" y="0"/>
          <a:ext cx="0" cy="0"/>
          <a:chOff x="0" y="0"/>
          <a:chExt cx="0" cy="0"/>
        </a:xfrm>
      </p:grpSpPr>
      <p:sp>
        <p:nvSpPr>
          <p:cNvPr name="Freeform 2" id="2"/>
          <p:cNvSpPr/>
          <p:nvPr/>
        </p:nvSpPr>
        <p:spPr>
          <a:xfrm flipH="false" flipV="false" rot="0">
            <a:off x="5486400" y="601218"/>
            <a:ext cx="7315200" cy="1655064"/>
          </a:xfrm>
          <a:custGeom>
            <a:avLst/>
            <a:gdLst/>
            <a:ahLst/>
            <a:cxnLst/>
            <a:rect r="r" b="b" t="t" l="l"/>
            <a:pathLst>
              <a:path h="1655064" w="7315200">
                <a:moveTo>
                  <a:pt x="0" y="0"/>
                </a:moveTo>
                <a:lnTo>
                  <a:pt x="7315200" y="0"/>
                </a:lnTo>
                <a:lnTo>
                  <a:pt x="7315200" y="1655064"/>
                </a:lnTo>
                <a:lnTo>
                  <a:pt x="0" y="16550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022231" y="933450"/>
            <a:ext cx="6243539" cy="895350"/>
          </a:xfrm>
          <a:prstGeom prst="rect">
            <a:avLst/>
          </a:prstGeom>
        </p:spPr>
        <p:txBody>
          <a:bodyPr anchor="t" rtlCol="false" tIns="0" lIns="0" bIns="0" rIns="0">
            <a:spAutoFit/>
          </a:bodyPr>
          <a:lstStyle/>
          <a:p>
            <a:pPr algn="ctr">
              <a:lnSpc>
                <a:spcPts val="7350"/>
              </a:lnSpc>
            </a:pPr>
            <a:r>
              <a:rPr lang="en-US" sz="5250">
                <a:solidFill>
                  <a:srgbClr val="311DA6"/>
                </a:solidFill>
                <a:latin typeface="League Spartan"/>
              </a:rPr>
              <a:t>Causes of poverty</a:t>
            </a:r>
          </a:p>
        </p:txBody>
      </p:sp>
      <p:sp>
        <p:nvSpPr>
          <p:cNvPr name="TextBox 4" id="4"/>
          <p:cNvSpPr txBox="true"/>
          <p:nvPr/>
        </p:nvSpPr>
        <p:spPr>
          <a:xfrm rot="0">
            <a:off x="724762" y="2762825"/>
            <a:ext cx="15911080" cy="6064250"/>
          </a:xfrm>
          <a:prstGeom prst="rect">
            <a:avLst/>
          </a:prstGeom>
        </p:spPr>
        <p:txBody>
          <a:bodyPr anchor="t" rtlCol="false" tIns="0" lIns="0" bIns="0" rIns="0">
            <a:spAutoFit/>
          </a:bodyPr>
          <a:lstStyle/>
          <a:p>
            <a:pPr>
              <a:lnSpc>
                <a:spcPts val="5600"/>
              </a:lnSpc>
              <a:spcBef>
                <a:spcPct val="0"/>
              </a:spcBef>
            </a:pPr>
            <a:r>
              <a:rPr lang="en-US" sz="4000">
                <a:solidFill>
                  <a:srgbClr val="FFFFFF"/>
                </a:solidFill>
                <a:latin typeface="League Spartan"/>
              </a:rPr>
              <a:t>Unemployment/insecure employment</a:t>
            </a:r>
          </a:p>
          <a:p>
            <a:pPr>
              <a:lnSpc>
                <a:spcPts val="4829"/>
              </a:lnSpc>
              <a:spcBef>
                <a:spcPct val="0"/>
              </a:spcBef>
            </a:pPr>
          </a:p>
          <a:p>
            <a:pPr>
              <a:lnSpc>
                <a:spcPts val="4199"/>
              </a:lnSpc>
            </a:pPr>
            <a:r>
              <a:rPr lang="en-US" sz="3499">
                <a:solidFill>
                  <a:srgbClr val="FFFFFF"/>
                </a:solidFill>
                <a:latin typeface="League Spartan"/>
              </a:rPr>
              <a:t>Unemployment/insecure employment, low pay, and the cost of living are some of the reasons why many people are living in poverty.</a:t>
            </a:r>
          </a:p>
          <a:p>
            <a:pPr>
              <a:lnSpc>
                <a:spcPts val="4199"/>
              </a:lnSpc>
            </a:pPr>
          </a:p>
          <a:p>
            <a:pPr>
              <a:lnSpc>
                <a:spcPts val="4199"/>
              </a:lnSpc>
            </a:pPr>
            <a:r>
              <a:rPr lang="en-US" sz="3499">
                <a:solidFill>
                  <a:srgbClr val="FFFFFF"/>
                </a:solidFill>
                <a:latin typeface="League Spartan"/>
              </a:rPr>
              <a:t>It is estimated that in 2019-22, 69% of children in relative poverty after housing costs were living in working households (170,000 children each year). (Source: Scottish Government)</a:t>
            </a:r>
          </a:p>
          <a:p>
            <a:pPr>
              <a:lnSpc>
                <a:spcPts val="4199"/>
              </a:lnSpc>
            </a:pPr>
          </a:p>
          <a:p>
            <a:pPr>
              <a:lnSpc>
                <a:spcPts val="4199"/>
              </a:lnSpc>
            </a:pPr>
            <a:r>
              <a:rPr lang="en-US" sz="3499">
                <a:solidFill>
                  <a:srgbClr val="FFFFFF"/>
                </a:solidFill>
                <a:latin typeface="League Spartan"/>
              </a:rPr>
              <a:t>Job insecurity and short-term, part time working patterns are contributing to the numbers of people in poverty.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DAFj6txgLek</dc:identifier>
  <dcterms:modified xsi:type="dcterms:W3CDTF">2011-08-01T06:04:30Z</dcterms:modified>
  <cp:revision>1</cp:revision>
  <dc:title>2023_College_Lesson_Plan</dc:title>
</cp:coreProperties>
</file>